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Lst>
  <p:notesMasterIdLst>
    <p:notesMasterId r:id="rId27"/>
  </p:notesMasterIdLst>
  <p:handoutMasterIdLst>
    <p:handoutMasterId r:id="rId28"/>
  </p:handoutMasterIdLst>
  <p:sldIdLst>
    <p:sldId id="266" r:id="rId2"/>
    <p:sldId id="417" r:id="rId3"/>
    <p:sldId id="418" r:id="rId4"/>
    <p:sldId id="1600" r:id="rId5"/>
    <p:sldId id="1644" r:id="rId6"/>
    <p:sldId id="1601" r:id="rId7"/>
    <p:sldId id="1602" r:id="rId8"/>
    <p:sldId id="1603" r:id="rId9"/>
    <p:sldId id="1645" r:id="rId10"/>
    <p:sldId id="1647" r:id="rId11"/>
    <p:sldId id="1646" r:id="rId12"/>
    <p:sldId id="1604" r:id="rId13"/>
    <p:sldId id="1605" r:id="rId14"/>
    <p:sldId id="1648" r:id="rId15"/>
    <p:sldId id="1607" r:id="rId16"/>
    <p:sldId id="1608" r:id="rId17"/>
    <p:sldId id="1642" r:id="rId18"/>
    <p:sldId id="1652" r:id="rId19"/>
    <p:sldId id="1643" r:id="rId20"/>
    <p:sldId id="1606" r:id="rId21"/>
    <p:sldId id="1610" r:id="rId22"/>
    <p:sldId id="1649" r:id="rId23"/>
    <p:sldId id="1650" r:id="rId24"/>
    <p:sldId id="1651" r:id="rId25"/>
    <p:sldId id="1599" r:id="rId26"/>
  </p:sldIdLst>
  <p:sldSz cx="12192000" cy="6858000"/>
  <p:notesSz cx="6858000" cy="9144000"/>
  <p:defaultText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0E3563-C2AF-044A-8D9B-13463D2643B3}">
          <p14:sldIdLst>
            <p14:sldId id="266"/>
            <p14:sldId id="417"/>
            <p14:sldId id="418"/>
            <p14:sldId id="1600"/>
            <p14:sldId id="1644"/>
            <p14:sldId id="1601"/>
            <p14:sldId id="1602"/>
            <p14:sldId id="1603"/>
            <p14:sldId id="1645"/>
            <p14:sldId id="1647"/>
            <p14:sldId id="1646"/>
            <p14:sldId id="1604"/>
            <p14:sldId id="1605"/>
            <p14:sldId id="1648"/>
            <p14:sldId id="1607"/>
            <p14:sldId id="1608"/>
            <p14:sldId id="1642"/>
            <p14:sldId id="1652"/>
            <p14:sldId id="1643"/>
            <p14:sldId id="1606"/>
            <p14:sldId id="1610"/>
            <p14:sldId id="1649"/>
            <p14:sldId id="1650"/>
            <p14:sldId id="1651"/>
            <p14:sldId id="159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6618"/>
    <a:srgbClr val="66FFFF"/>
    <a:srgbClr val="E46102"/>
    <a:srgbClr val="D95E00"/>
    <a:srgbClr val="EEEEEE"/>
    <a:srgbClr val="EF6F2A"/>
    <a:srgbClr val="68696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53" autoAdjust="0"/>
    <p:restoredTop sz="76568" autoAdjust="0"/>
  </p:normalViewPr>
  <p:slideViewPr>
    <p:cSldViewPr snapToGrid="0" snapToObjects="1">
      <p:cViewPr varScale="1">
        <p:scale>
          <a:sx n="107" d="100"/>
          <a:sy n="107" d="100"/>
        </p:scale>
        <p:origin x="1944" y="176"/>
      </p:cViewPr>
      <p:guideLst>
        <p:guide orient="horz" pos="2160"/>
        <p:guide pos="3840"/>
      </p:guideLst>
    </p:cSldViewPr>
  </p:slideViewPr>
  <p:notesTextViewPr>
    <p:cViewPr>
      <p:scale>
        <a:sx n="100" d="100"/>
        <a:sy n="100" d="100"/>
      </p:scale>
      <p:origin x="0" y="0"/>
    </p:cViewPr>
  </p:notesTextViewPr>
  <p:sorterViewPr>
    <p:cViewPr>
      <p:scale>
        <a:sx n="80" d="100"/>
        <a:sy n="80" d="100"/>
      </p:scale>
      <p:origin x="0" y="0"/>
    </p:cViewPr>
  </p:sorterViewPr>
  <p:notesViewPr>
    <p:cSldViewPr snapToGrid="0" snapToObjects="1">
      <p:cViewPr varScale="1">
        <p:scale>
          <a:sx n="106" d="100"/>
          <a:sy n="106" d="100"/>
        </p:scale>
        <p:origin x="4368"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333BD0-7962-B04A-8E72-AD5168F631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36B94C6-1659-0D42-8942-DAD6793A09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9C6931-D0F6-AB40-9D7F-95567148A5C2}" type="datetimeFigureOut">
              <a:rPr lang="en-US" smtClean="0"/>
              <a:t>11/16/22</a:t>
            </a:fld>
            <a:endParaRPr lang="en-US"/>
          </a:p>
        </p:txBody>
      </p:sp>
      <p:sp>
        <p:nvSpPr>
          <p:cNvPr id="4" name="Footer Placeholder 3">
            <a:extLst>
              <a:ext uri="{FF2B5EF4-FFF2-40B4-BE49-F238E27FC236}">
                <a16:creationId xmlns:a16="http://schemas.microsoft.com/office/drawing/2014/main" id="{8BE64BEA-E2E4-BF48-8CF7-45787CAA5A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939BBDE-4EF8-F14C-8AE0-73BF9B0C33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F64436-003E-284C-9347-5BCE37456516}" type="slidenum">
              <a:rPr lang="en-US" smtClean="0"/>
              <a:t>‹#›</a:t>
            </a:fld>
            <a:endParaRPr lang="en-US"/>
          </a:p>
        </p:txBody>
      </p:sp>
    </p:spTree>
    <p:extLst>
      <p:ext uri="{BB962C8B-B14F-4D97-AF65-F5344CB8AC3E}">
        <p14:creationId xmlns:p14="http://schemas.microsoft.com/office/powerpoint/2010/main" val="2373338675"/>
      </p:ext>
    </p:extLst>
  </p:cSld>
  <p:clrMap bg1="lt1" tx1="dk1" bg2="lt2" tx2="dk2" accent1="accent1" accent2="accent2" accent3="accent3" accent4="accent4" accent5="accent5" accent6="accent6" hlink="hlink" folHlink="folHlink"/>
</p:handoutMaster>
</file>

<file path=ppt/media/image10.gif>
</file>

<file path=ppt/media/image11.gif>
</file>

<file path=ppt/media/image12.gif>
</file>

<file path=ppt/media/image13.gif>
</file>

<file path=ppt/media/image14.gif>
</file>

<file path=ppt/media/image15.png>
</file>

<file path=ppt/media/image16.png>
</file>

<file path=ppt/media/image17.png>
</file>

<file path=ppt/media/image18.jpeg>
</file>

<file path=ppt/media/image3.jpg>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6C18F2-6801-5147-A332-A6E1C7D69D18}" type="datetimeFigureOut">
              <a:rPr lang="en-US" smtClean="0"/>
              <a:t>11/16/22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CF60EF-C37D-4D44-90AD-6140AB570E45}" type="slidenum">
              <a:rPr lang="en-US" smtClean="0"/>
              <a:t>‹#›</a:t>
            </a:fld>
            <a:endParaRPr lang="en-US"/>
          </a:p>
        </p:txBody>
      </p:sp>
    </p:spTree>
    <p:extLst>
      <p:ext uri="{BB962C8B-B14F-4D97-AF65-F5344CB8AC3E}">
        <p14:creationId xmlns:p14="http://schemas.microsoft.com/office/powerpoint/2010/main" val="1818248317"/>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Despite how commonly used object detection, or computer vision, is, not many people actually understand its inner-workings, or even give it a second thought.</a:t>
            </a:r>
          </a:p>
          <a:p>
            <a:r>
              <a:rPr lang="en-US" sz="1600" b="0" i="0" kern="1200" dirty="0">
                <a:solidFill>
                  <a:schemeClr val="tx1"/>
                </a:solidFill>
                <a:effectLst/>
                <a:latin typeface="+mn-lt"/>
                <a:ea typeface="+mn-ea"/>
                <a:cs typeface="+mn-cs"/>
              </a:rPr>
              <a:t>Everyone should have at least a baseline understanding of how the technology works. Computer vision is already disrupting so many aspects of our lives, from online shopping to medical diagnosis.</a:t>
            </a:r>
            <a:endParaRPr lang="en-US" dirty="0"/>
          </a:p>
        </p:txBody>
      </p:sp>
    </p:spTree>
    <p:extLst>
      <p:ext uri="{BB962C8B-B14F-4D97-AF65-F5344CB8AC3E}">
        <p14:creationId xmlns:p14="http://schemas.microsoft.com/office/powerpoint/2010/main" val="2050857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When we read a book, we extract meaning from the text by reading from left to right. Similarly, a kernel extracts features from the input image from moving left to the right.</a:t>
            </a:r>
          </a:p>
          <a:p>
            <a:endParaRPr lang="en-US" dirty="0"/>
          </a:p>
          <a:p>
            <a:r>
              <a:rPr lang="en-US" sz="1600" b="0" i="0" kern="1200" dirty="0">
                <a:solidFill>
                  <a:schemeClr val="tx1"/>
                </a:solidFill>
                <a:effectLst/>
                <a:latin typeface="+mn-lt"/>
                <a:ea typeface="+mn-ea"/>
                <a:cs typeface="+mn-cs"/>
              </a:rPr>
              <a:t>Likewise, we tend to absorb information per word, not by reading each letter. Similarly, kernels extract features by a set of pixels at a time.</a:t>
            </a:r>
          </a:p>
          <a:p>
            <a:r>
              <a:rPr lang="en-US" sz="1600" b="0" i="0" kern="1200" dirty="0">
                <a:solidFill>
                  <a:schemeClr val="tx1"/>
                </a:solidFill>
                <a:effectLst/>
                <a:latin typeface="+mn-lt"/>
                <a:ea typeface="+mn-ea"/>
                <a:cs typeface="+mn-cs"/>
              </a:rPr>
              <a:t>The most common form of kernel used is a</a:t>
            </a:r>
            <a:r>
              <a:rPr lang="en-US" sz="1600" b="1" i="0" kern="1200" dirty="0">
                <a:solidFill>
                  <a:schemeClr val="tx1"/>
                </a:solidFill>
                <a:effectLst/>
                <a:latin typeface="+mn-lt"/>
                <a:ea typeface="+mn-ea"/>
                <a:cs typeface="+mn-cs"/>
              </a:rPr>
              <a:t> 3 x 3</a:t>
            </a:r>
            <a:r>
              <a:rPr lang="en-US" sz="1600" b="0" i="0" kern="1200" dirty="0">
                <a:solidFill>
                  <a:schemeClr val="tx1"/>
                </a:solidFill>
                <a:effectLst/>
                <a:latin typeface="+mn-lt"/>
                <a:ea typeface="+mn-ea"/>
                <a:cs typeface="+mn-cs"/>
              </a:rPr>
              <a:t>, shown in this picture</a:t>
            </a: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Each pixel in an image comes with a number value in the range of </a:t>
            </a:r>
            <a:r>
              <a:rPr lang="en-US" sz="1600" b="1" i="0" kern="1200" dirty="0">
                <a:solidFill>
                  <a:schemeClr val="tx1"/>
                </a:solidFill>
                <a:effectLst/>
                <a:latin typeface="+mn-lt"/>
                <a:ea typeface="+mn-ea"/>
                <a:cs typeface="+mn-cs"/>
              </a:rPr>
              <a:t>0 to 255</a:t>
            </a:r>
            <a:r>
              <a:rPr lang="en-US" sz="1600" b="0" i="0" kern="1200" dirty="0">
                <a:solidFill>
                  <a:schemeClr val="tx1"/>
                </a:solidFill>
                <a:effectLst/>
                <a:latin typeface="+mn-lt"/>
                <a:ea typeface="+mn-ea"/>
                <a:cs typeface="+mn-cs"/>
              </a:rPr>
              <a:t>. For colored images, it’s determined in three channels: red, blue, and green. The higher the number value, the more intensity the pixel produces.</a:t>
            </a:r>
          </a:p>
          <a:p>
            <a:r>
              <a:rPr lang="en-US" sz="1600" b="0" i="0" kern="1200" dirty="0">
                <a:solidFill>
                  <a:schemeClr val="tx1"/>
                </a:solidFill>
                <a:effectLst/>
                <a:latin typeface="+mn-lt"/>
                <a:ea typeface="+mn-ea"/>
                <a:cs typeface="+mn-cs"/>
              </a:rPr>
              <a:t>As mentioned before, kernels also have a value associated with each of its blocks.</a:t>
            </a:r>
          </a:p>
          <a:p>
            <a:endParaRPr lang="en-US" sz="1600" b="0" i="0" kern="1200" dirty="0">
              <a:solidFill>
                <a:schemeClr val="tx1"/>
              </a:solidFill>
              <a:effectLst/>
              <a:latin typeface="+mn-lt"/>
              <a:ea typeface="+mn-ea"/>
              <a:cs typeface="+mn-cs"/>
            </a:endParaRPr>
          </a:p>
          <a:p>
            <a:br>
              <a:rPr lang="en-US" dirty="0"/>
            </a:br>
            <a:endParaRPr lang="en-US" dirty="0"/>
          </a:p>
        </p:txBody>
      </p:sp>
    </p:spTree>
    <p:extLst>
      <p:ext uri="{BB962C8B-B14F-4D97-AF65-F5344CB8AC3E}">
        <p14:creationId xmlns:p14="http://schemas.microsoft.com/office/powerpoint/2010/main" val="18419113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see a convolution kernel in action. The blue matrix represents the input image, as the shaded square passing over it is the convolution kernel. The convolution kernel is a matrix of weights (the subscripts in the shaded square) that passes over a larger matrix.</a:t>
            </a:r>
          </a:p>
          <a:p>
            <a:r>
              <a:rPr lang="en-US" dirty="0"/>
              <a:t>Each weight is multiplied by the larger number it is shaded over. Then, all of the numbers in the shaded region (9, in this case), are summed, resulting in the green matrix on the right. This green matrix is called a feature map.</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284529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Images contain thousands of pixels is bound to contain all sorts of data. Attempting to process an abundant amount of pixels is computationally expensive and difficult to debug and organize. This imposes the ideal time to use the </a:t>
            </a:r>
            <a:r>
              <a:rPr lang="en-US" sz="1600" b="1" i="0" kern="1200" dirty="0">
                <a:solidFill>
                  <a:schemeClr val="tx1"/>
                </a:solidFill>
                <a:effectLst/>
                <a:latin typeface="+mn-lt"/>
                <a:ea typeface="+mn-ea"/>
                <a:cs typeface="+mn-cs"/>
              </a:rPr>
              <a:t>stride</a:t>
            </a:r>
            <a:r>
              <a:rPr lang="en-US" sz="1600" b="0" i="0" kern="1200" dirty="0">
                <a:solidFill>
                  <a:schemeClr val="tx1"/>
                </a:solidFill>
                <a:effectLst/>
                <a:latin typeface="+mn-lt"/>
                <a:ea typeface="+mn-ea"/>
                <a:cs typeface="+mn-cs"/>
              </a:rPr>
              <a:t> parameter.</a:t>
            </a:r>
          </a:p>
          <a:p>
            <a:r>
              <a:rPr lang="en-US" sz="1600" b="0" i="0" kern="1200" dirty="0">
                <a:solidFill>
                  <a:schemeClr val="tx1"/>
                </a:solidFill>
                <a:effectLst/>
                <a:latin typeface="+mn-lt"/>
                <a:ea typeface="+mn-ea"/>
                <a:cs typeface="+mn-cs"/>
              </a:rPr>
              <a:t>Striding defines the number of pixels by which the kernel should move in either direction.</a:t>
            </a:r>
          </a:p>
          <a:p>
            <a:endParaRPr lang="en-US" sz="1600" b="0" i="0" kern="1200" dirty="0">
              <a:solidFill>
                <a:schemeClr val="tx1"/>
              </a:solidFill>
              <a:effectLst/>
              <a:latin typeface="+mn-lt"/>
              <a:ea typeface="+mn-ea"/>
              <a:cs typeface="+mn-cs"/>
            </a:endParaRPr>
          </a:p>
          <a:p>
            <a:pPr marL="342900" indent="-342900">
              <a:buAutoNum type="arabicPeriod"/>
            </a:pPr>
            <a:r>
              <a:rPr lang="en-US" sz="1600" b="0" i="0" kern="1200" dirty="0">
                <a:solidFill>
                  <a:schemeClr val="tx1"/>
                </a:solidFill>
                <a:effectLst/>
                <a:latin typeface="+mn-lt"/>
                <a:ea typeface="+mn-ea"/>
                <a:cs typeface="+mn-cs"/>
              </a:rPr>
              <a:t>In this illustration, the stride is </a:t>
            </a:r>
            <a:r>
              <a:rPr lang="en-US" sz="1600" b="1" i="0" kern="1200" dirty="0">
                <a:solidFill>
                  <a:schemeClr val="tx1"/>
                </a:solidFill>
                <a:effectLst/>
                <a:latin typeface="+mn-lt"/>
                <a:ea typeface="+mn-ea"/>
                <a:cs typeface="+mn-cs"/>
              </a:rPr>
              <a:t>[1,1]</a:t>
            </a:r>
            <a:r>
              <a:rPr lang="en-US" sz="1600" b="0" i="0" kern="1200" dirty="0">
                <a:solidFill>
                  <a:schemeClr val="tx1"/>
                </a:solidFill>
                <a:effectLst/>
                <a:latin typeface="+mn-lt"/>
                <a:ea typeface="+mn-ea"/>
                <a:cs typeface="+mn-cs"/>
              </a:rPr>
              <a:t>. This tells the kernel to move 1 pixel right while moving along the row and move 1 pixel down while moving around the column. The output is a 3x3 image.</a:t>
            </a:r>
          </a:p>
          <a:p>
            <a:pPr marL="342900" indent="-342900">
              <a:buAutoNum type="arabicPeriod"/>
            </a:pPr>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In this illustration, the stride is </a:t>
            </a:r>
            <a:r>
              <a:rPr lang="en-US" sz="1600" b="1" i="0" kern="1200" dirty="0">
                <a:solidFill>
                  <a:schemeClr val="tx1"/>
                </a:solidFill>
                <a:effectLst/>
                <a:latin typeface="+mn-lt"/>
                <a:ea typeface="+mn-ea"/>
                <a:cs typeface="+mn-cs"/>
              </a:rPr>
              <a:t>[2,2]</a:t>
            </a:r>
            <a:r>
              <a:rPr lang="en-US" sz="1600" b="0" i="0" kern="1200" dirty="0">
                <a:solidFill>
                  <a:schemeClr val="tx1"/>
                </a:solidFill>
                <a:effectLst/>
                <a:latin typeface="+mn-lt"/>
                <a:ea typeface="+mn-ea"/>
                <a:cs typeface="+mn-cs"/>
              </a:rPr>
              <a:t>. This tells the kernel to move 2 pixels right while moving along the row and move 2 pixels down while moving around the column. The output is a 2x2 image.</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As depicted, the larger the stride, the smaller the</a:t>
            </a:r>
            <a:r>
              <a:rPr lang="en-US" sz="1600" b="1" i="0" kern="1200" dirty="0">
                <a:solidFill>
                  <a:schemeClr val="tx1"/>
                </a:solidFill>
                <a:effectLst/>
                <a:latin typeface="+mn-lt"/>
                <a:ea typeface="+mn-ea"/>
                <a:cs typeface="+mn-cs"/>
              </a:rPr>
              <a:t> feature map</a:t>
            </a:r>
            <a:r>
              <a:rPr lang="en-US" sz="1600" b="0" i="0" kern="1200" dirty="0">
                <a:solidFill>
                  <a:schemeClr val="tx1"/>
                </a:solidFill>
                <a:effectLst/>
                <a:latin typeface="+mn-lt"/>
                <a:ea typeface="+mn-ea"/>
                <a:cs typeface="+mn-cs"/>
              </a:rPr>
              <a:t> (or convoluted image) is. On that note, strides are significant to CNNs because they are used to shrink the image size drastically.</a:t>
            </a:r>
          </a:p>
          <a:p>
            <a:br>
              <a:rPr lang="en-US" dirty="0"/>
            </a:br>
            <a:endParaRPr lang="en-US" sz="1600" b="0" i="0" kern="1200" dirty="0">
              <a:solidFill>
                <a:schemeClr val="tx1"/>
              </a:solidFill>
              <a:effectLst/>
              <a:latin typeface="+mn-lt"/>
              <a:ea typeface="+mn-ea"/>
              <a:cs typeface="+mn-cs"/>
            </a:endParaRP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613402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064394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If deducing to 1/4 of the input image is enough to determine what the whole image displays, there is no point in processing all 4/4s of the image. This is where pooling plays a role.</a:t>
            </a:r>
          </a:p>
          <a:p>
            <a:r>
              <a:rPr lang="en-US" sz="1600" b="0" i="0" kern="1200" dirty="0">
                <a:solidFill>
                  <a:schemeClr val="tx1"/>
                </a:solidFill>
                <a:effectLst/>
                <a:latin typeface="+mn-lt"/>
                <a:ea typeface="+mn-ea"/>
                <a:cs typeface="+mn-cs"/>
              </a:rPr>
              <a:t>Pooling is used to reduce the size of a feature map.</a:t>
            </a: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Pooling moves a n x n filter (i.e., 3x3 filter) over the features and takes one value determined over the input pixels. That one value can be found in several ways: it may be the maximum of the input pixels </a:t>
            </a:r>
            <a:r>
              <a:rPr lang="en-US" sz="1600" b="1" i="0" kern="1200" dirty="0">
                <a:solidFill>
                  <a:schemeClr val="tx1"/>
                </a:solidFill>
                <a:effectLst/>
                <a:latin typeface="+mn-lt"/>
                <a:ea typeface="+mn-ea"/>
                <a:cs typeface="+mn-cs"/>
              </a:rPr>
              <a:t>(Max Pooling)</a:t>
            </a:r>
            <a:r>
              <a:rPr lang="en-US" sz="1600" b="0" i="0" kern="1200" dirty="0">
                <a:solidFill>
                  <a:schemeClr val="tx1"/>
                </a:solidFill>
                <a:effectLst/>
                <a:latin typeface="+mn-lt"/>
                <a:ea typeface="+mn-ea"/>
                <a:cs typeface="+mn-cs"/>
              </a:rPr>
              <a:t>, the sum of all the values </a:t>
            </a:r>
            <a:r>
              <a:rPr lang="en-US" sz="1600" b="1" i="0" kern="1200" dirty="0">
                <a:solidFill>
                  <a:schemeClr val="tx1"/>
                </a:solidFill>
                <a:effectLst/>
                <a:latin typeface="+mn-lt"/>
                <a:ea typeface="+mn-ea"/>
                <a:cs typeface="+mn-cs"/>
              </a:rPr>
              <a:t>(Sum Pooling)</a:t>
            </a:r>
            <a:r>
              <a:rPr lang="en-US" sz="1600" b="0" i="0" kern="1200" dirty="0">
                <a:solidFill>
                  <a:schemeClr val="tx1"/>
                </a:solidFill>
                <a:effectLst/>
                <a:latin typeface="+mn-lt"/>
                <a:ea typeface="+mn-ea"/>
                <a:cs typeface="+mn-cs"/>
              </a:rPr>
              <a:t>, or the average of all values </a:t>
            </a:r>
            <a:r>
              <a:rPr lang="en-US" sz="1600" b="1" i="0" kern="1200" dirty="0">
                <a:solidFill>
                  <a:schemeClr val="tx1"/>
                </a:solidFill>
                <a:effectLst/>
                <a:latin typeface="+mn-lt"/>
                <a:ea typeface="+mn-ea"/>
                <a:cs typeface="+mn-cs"/>
              </a:rPr>
              <a:t>(Mean Pooling)</a:t>
            </a:r>
            <a:r>
              <a:rPr lang="en-US" sz="1600" b="0" i="0" kern="1200" dirty="0">
                <a:solidFill>
                  <a:schemeClr val="tx1"/>
                </a:solidFill>
                <a:effectLst/>
                <a:latin typeface="+mn-lt"/>
                <a:ea typeface="+mn-ea"/>
                <a:cs typeface="+mn-cs"/>
              </a:rPr>
              <a:t>. The most commonly used type of pooling is Max Pooling.</a:t>
            </a:r>
          </a:p>
        </p:txBody>
      </p:sp>
    </p:spTree>
    <p:extLst>
      <p:ext uri="{BB962C8B-B14F-4D97-AF65-F5344CB8AC3E}">
        <p14:creationId xmlns:p14="http://schemas.microsoft.com/office/powerpoint/2010/main" val="2771095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Let’s pretend that the blue matrix on the left is a feature map in the convolution layer. Similar to a convolution kernel, the purple matrix slides over another matrix, in this case the blue feature map. However, the kernel doesn’t have weights — it selects the largest numbers in the feature map, seen in the matrix at the right</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180964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The size of the feature maps are now reduced after going through the max pooling layer. Then, the output is usually passed into another convolution layer and max pooling layer, and sometimes even another. </a:t>
            </a:r>
            <a:r>
              <a:rPr lang="en-US" b="1" dirty="0"/>
              <a:t>The amount of layers you have will depend on the complexity and abundance of your data.</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6205614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The size of the feature maps are now reduced after going through the max pooling layer. Then, the output is usually passed into another convolution layer and max pooling layer, and sometimes even another. </a:t>
            </a:r>
            <a:r>
              <a:rPr lang="en-US" b="1" dirty="0"/>
              <a:t>The amount of layers you have will depend on the complexity and abundance of your data.</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2614603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After the last max pooling layer, the matrix is actually flattened and used as input into a fully connected layer. </a:t>
            </a:r>
            <a:r>
              <a:rPr lang="en-US" b="1" dirty="0"/>
              <a:t>It’s therefore imperative that you know the dimensions of your data after the last max pooling layer so that you can define your feedforward layer accordingly. We will learn how to do this below.</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35982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0" i="0" kern="1200" dirty="0" err="1">
                <a:solidFill>
                  <a:schemeClr val="tx1"/>
                </a:solidFill>
                <a:effectLst/>
                <a:latin typeface="+mn-lt"/>
                <a:ea typeface="+mn-ea"/>
                <a:cs typeface="+mn-cs"/>
              </a:rPr>
              <a:t>ReLU</a:t>
            </a:r>
            <a:r>
              <a:rPr lang="en-US" sz="1600" b="0" i="0" kern="1200" dirty="0">
                <a:solidFill>
                  <a:schemeClr val="tx1"/>
                </a:solidFill>
                <a:effectLst/>
                <a:latin typeface="+mn-lt"/>
                <a:ea typeface="+mn-ea"/>
                <a:cs typeface="+mn-cs"/>
              </a:rPr>
              <a:t> is the most commonly used activation function in CNNs. If you’re a machine learning developer, </a:t>
            </a:r>
            <a:r>
              <a:rPr lang="en-US" sz="1600" b="0" i="0" kern="1200" dirty="0" err="1">
                <a:solidFill>
                  <a:schemeClr val="tx1"/>
                </a:solidFill>
                <a:effectLst/>
                <a:latin typeface="+mn-lt"/>
                <a:ea typeface="+mn-ea"/>
                <a:cs typeface="+mn-cs"/>
              </a:rPr>
              <a:t>ReLU</a:t>
            </a:r>
            <a:r>
              <a:rPr lang="en-US" sz="1600" b="0" i="0" kern="1200" dirty="0">
                <a:solidFill>
                  <a:schemeClr val="tx1"/>
                </a:solidFill>
                <a:effectLst/>
                <a:latin typeface="+mn-lt"/>
                <a:ea typeface="+mn-ea"/>
                <a:cs typeface="+mn-cs"/>
              </a:rPr>
              <a:t> is </a:t>
            </a:r>
            <a:r>
              <a:rPr lang="en-US" sz="1600" b="0" i="1" kern="1200" dirty="0">
                <a:solidFill>
                  <a:schemeClr val="tx1"/>
                </a:solidFill>
                <a:effectLst/>
                <a:latin typeface="+mn-lt"/>
                <a:ea typeface="+mn-ea"/>
                <a:cs typeface="+mn-cs"/>
              </a:rPr>
              <a:t>usually</a:t>
            </a:r>
            <a:r>
              <a:rPr lang="en-US" sz="1600" b="0" i="0" kern="1200" dirty="0">
                <a:solidFill>
                  <a:schemeClr val="tx1"/>
                </a:solidFill>
                <a:effectLst/>
                <a:latin typeface="+mn-lt"/>
                <a:ea typeface="+mn-ea"/>
                <a:cs typeface="+mn-cs"/>
              </a:rPr>
              <a:t> your best friend.</a:t>
            </a:r>
            <a:endParaRPr lang="en-US" dirty="0"/>
          </a:p>
        </p:txBody>
      </p:sp>
    </p:spTree>
    <p:extLst>
      <p:ext uri="{BB962C8B-B14F-4D97-AF65-F5344CB8AC3E}">
        <p14:creationId xmlns:p14="http://schemas.microsoft.com/office/powerpoint/2010/main" val="3641596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take self-driving cars, for example. Self-driving cars need to be able to recognize objects, like street signs and other vehicles, in order to operate autonomously.</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7221365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73559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Once the algorithm has used many different kernels and pooling techniques, it’s time for the prediction. At this point, the algorithm can now detect eyes, ears, whiskers, and a face. Now, all it has to do is predict that the image is of a cat. That’s where </a:t>
            </a:r>
            <a:r>
              <a:rPr lang="en-US" sz="1600" b="1" i="0" kern="1200" dirty="0">
                <a:solidFill>
                  <a:schemeClr val="tx1"/>
                </a:solidFill>
                <a:effectLst/>
                <a:latin typeface="+mn-lt"/>
                <a:ea typeface="+mn-ea"/>
                <a:cs typeface="+mn-cs"/>
              </a:rPr>
              <a:t>flattening</a:t>
            </a:r>
            <a:r>
              <a:rPr lang="en-US" sz="1600" b="0" i="0" kern="1200" dirty="0">
                <a:solidFill>
                  <a:schemeClr val="tx1"/>
                </a:solidFill>
                <a:effectLst/>
                <a:latin typeface="+mn-lt"/>
                <a:ea typeface="+mn-ea"/>
                <a:cs typeface="+mn-cs"/>
              </a:rPr>
              <a:t> comes into the picture.</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r>
              <a:rPr lang="en-US" sz="1600" b="1" i="0" kern="1200" dirty="0">
                <a:solidFill>
                  <a:schemeClr val="tx1"/>
                </a:solidFill>
                <a:effectLst/>
                <a:latin typeface="+mn-lt"/>
                <a:ea typeface="+mn-ea"/>
                <a:cs typeface="+mn-cs"/>
              </a:rPr>
              <a:t>Flattening</a:t>
            </a:r>
            <a:r>
              <a:rPr lang="en-US" sz="1600" b="0" i="0" kern="1200" dirty="0">
                <a:solidFill>
                  <a:schemeClr val="tx1"/>
                </a:solidFill>
                <a:effectLst/>
                <a:latin typeface="+mn-lt"/>
                <a:ea typeface="+mn-ea"/>
                <a:cs typeface="+mn-cs"/>
              </a:rPr>
              <a:t> is the function that converts the pooled feature map to a single column that is passed to the fully connected layer. flattening is a simple concept to grasp, automatically clicking after re-reading a few times. Flattening is important to convert the extracted features from the convolutions into an actual predicted output that the algorithm spits out.</a:t>
            </a:r>
          </a:p>
          <a:p>
            <a:br>
              <a:rPr lang="en-US" dirty="0"/>
            </a:br>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6141814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After flattening, the flattened feature map is passed through a neural network. This step comprises the input layer, the fully connected layer, and the output layer in an Artificial Neural Network </a:t>
            </a:r>
            <a:r>
              <a:rPr lang="en-US" sz="1600" b="1" i="0" kern="1200" dirty="0">
                <a:solidFill>
                  <a:schemeClr val="tx1"/>
                </a:solidFill>
                <a:effectLst/>
                <a:latin typeface="+mn-lt"/>
                <a:ea typeface="+mn-ea"/>
                <a:cs typeface="+mn-cs"/>
              </a:rPr>
              <a:t>(ANN)</a:t>
            </a:r>
            <a:r>
              <a:rPr lang="en-US" sz="1600" b="0" i="0" kern="1200" dirty="0">
                <a:solidFill>
                  <a:schemeClr val="tx1"/>
                </a:solidFill>
                <a:effectLst/>
                <a:latin typeface="+mn-lt"/>
                <a:ea typeface="+mn-ea"/>
                <a:cs typeface="+mn-cs"/>
              </a:rPr>
              <a:t>. The output layer is where we get the predicted classes. The information is passed through the network, and the error of prediction is calculated. The error is then backpropagated through the system to improve the prediction.</a:t>
            </a:r>
          </a:p>
        </p:txBody>
      </p:sp>
    </p:spTree>
    <p:extLst>
      <p:ext uri="{BB962C8B-B14F-4D97-AF65-F5344CB8AC3E}">
        <p14:creationId xmlns:p14="http://schemas.microsoft.com/office/powerpoint/2010/main" val="21117965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After flattening, the flattened feature map is passed through a neural network. This step comprises the input layer, the fully connected layer, and the output layer in an Artificial Neural Network </a:t>
            </a:r>
            <a:r>
              <a:rPr lang="en-US" sz="1600" b="1" i="0" kern="1200" dirty="0">
                <a:solidFill>
                  <a:schemeClr val="tx1"/>
                </a:solidFill>
                <a:effectLst/>
                <a:latin typeface="+mn-lt"/>
                <a:ea typeface="+mn-ea"/>
                <a:cs typeface="+mn-cs"/>
              </a:rPr>
              <a:t>(ANN)</a:t>
            </a:r>
            <a:r>
              <a:rPr lang="en-US" sz="1600" b="0" i="0" kern="1200" dirty="0">
                <a:solidFill>
                  <a:schemeClr val="tx1"/>
                </a:solidFill>
                <a:effectLst/>
                <a:latin typeface="+mn-lt"/>
                <a:ea typeface="+mn-ea"/>
                <a:cs typeface="+mn-cs"/>
              </a:rPr>
              <a:t>. The output layer is where we get the predicted classes. The information is passed through the network, and the error of prediction is calculated. </a:t>
            </a:r>
            <a:r>
              <a:rPr lang="en-US" sz="1600" b="0" i="0" kern="1200">
                <a:solidFill>
                  <a:schemeClr val="tx1"/>
                </a:solidFill>
                <a:effectLst/>
                <a:latin typeface="+mn-lt"/>
                <a:ea typeface="+mn-ea"/>
                <a:cs typeface="+mn-cs"/>
              </a:rPr>
              <a:t>The error is then backpropagated through the system to improve the prediction.</a:t>
            </a:r>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00777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 Convolutional Neural Network is a form of deep learning that used to analyze images and detect patterns using convolutions.</a:t>
            </a:r>
          </a:p>
          <a:p>
            <a:r>
              <a:rPr lang="en-US" sz="1600" b="0" i="0" kern="1200" dirty="0">
                <a:solidFill>
                  <a:schemeClr val="tx1"/>
                </a:solidFill>
                <a:effectLst/>
                <a:latin typeface="+mn-lt"/>
                <a:ea typeface="+mn-ea"/>
                <a:cs typeface="+mn-cs"/>
              </a:rPr>
              <a:t>To perform this, CNNs use a series of convolutions on the input image to obtain a prediction.</a:t>
            </a:r>
          </a:p>
          <a:p>
            <a:r>
              <a:rPr lang="en-US" sz="1600" b="0" i="0" kern="1200" dirty="0">
                <a:solidFill>
                  <a:schemeClr val="tx1"/>
                </a:solidFill>
                <a:effectLst/>
                <a:latin typeface="+mn-lt"/>
                <a:ea typeface="+mn-ea"/>
                <a:cs typeface="+mn-cs"/>
              </a:rPr>
              <a:t>CNNs can be considered unsupervised — clustering, or supervised learning — classification, depending on what the requirement is. But generally, it’s supervised.</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890191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Have managed to achieve superhuman performance on some complex visual tasks. They power image search services, self-driving cars, automatic video classification systems, and more. Moreover, CNNs are not restricted to visual perception: they are also successful </a:t>
            </a:r>
          </a:p>
          <a:p>
            <a:r>
              <a:rPr lang="en-US" dirty="0"/>
              <a:t>at many other tasks, such as </a:t>
            </a:r>
            <a:r>
              <a:rPr lang="en-US" i="1" dirty="0"/>
              <a:t>voice recognition </a:t>
            </a:r>
            <a:r>
              <a:rPr lang="en-US" dirty="0"/>
              <a:t>or </a:t>
            </a:r>
            <a:r>
              <a:rPr lang="en-US" i="1" dirty="0"/>
              <a:t>natural language processing </a:t>
            </a:r>
            <a:r>
              <a:rPr lang="en-US" dirty="0"/>
              <a:t>(NLP); however, we will focus on visual applications for now. </a:t>
            </a:r>
          </a:p>
          <a:p>
            <a:endParaRPr lang="en-US" dirty="0"/>
          </a:p>
          <a:p>
            <a:endParaRPr lang="en-US" dirty="0"/>
          </a:p>
          <a:p>
            <a:r>
              <a:rPr lang="en-US" sz="1600" b="0" i="0" kern="1200" dirty="0">
                <a:solidFill>
                  <a:schemeClr val="tx1"/>
                </a:solidFill>
                <a:effectLst/>
                <a:latin typeface="+mn-lt"/>
                <a:ea typeface="+mn-ea"/>
                <a:cs typeface="+mn-cs"/>
              </a:rPr>
              <a:t>The most prevalent use of CNNs is for </a:t>
            </a:r>
            <a:r>
              <a:rPr lang="en-US" sz="1600" b="0" i="1" kern="1200" dirty="0">
                <a:solidFill>
                  <a:schemeClr val="tx1"/>
                </a:solidFill>
                <a:effectLst/>
                <a:latin typeface="+mn-lt"/>
                <a:ea typeface="+mn-ea"/>
                <a:cs typeface="+mn-cs"/>
              </a:rPr>
              <a:t>image classification</a:t>
            </a:r>
            <a:r>
              <a:rPr lang="en-US" sz="1600" b="0" i="0" kern="1200" dirty="0">
                <a:solidFill>
                  <a:schemeClr val="tx1"/>
                </a:solidFill>
                <a:effectLst/>
                <a:latin typeface="+mn-lt"/>
                <a:ea typeface="+mn-ea"/>
                <a:cs typeface="+mn-cs"/>
              </a:rPr>
              <a:t>. One prime example is classifying handwritten digits, classifying whether a picture is a dog or a cat, among many others.</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87271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Like basic feedforward neural networks, CNNs learn from inputs, adjusting their parameters (weights and biases) to make an accurate prediction. </a:t>
            </a:r>
            <a:r>
              <a:rPr lang="en-US" b="1" dirty="0"/>
              <a:t>However, what makes CNNs special is their ability to extract features from images.</a:t>
            </a:r>
          </a:p>
          <a:p>
            <a:pPr marL="0" marR="0" lvl="0" indent="0" algn="l" defTabSz="609585"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609585"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609585" rtl="0" eaLnBrk="1" fontAlgn="auto" latinLnBrk="0" hangingPunct="1">
              <a:lnSpc>
                <a:spcPct val="100000"/>
              </a:lnSpc>
              <a:spcBef>
                <a:spcPts val="0"/>
              </a:spcBef>
              <a:spcAft>
                <a:spcPts val="0"/>
              </a:spcAft>
              <a:buClrTx/>
              <a:buSzTx/>
              <a:buFontTx/>
              <a:buNone/>
              <a:tabLst/>
              <a:defRPr/>
            </a:pPr>
            <a:r>
              <a:rPr lang="en-US" sz="1600" b="0" i="0" kern="1200" dirty="0">
                <a:solidFill>
                  <a:schemeClr val="tx1"/>
                </a:solidFill>
                <a:effectLst/>
                <a:latin typeface="+mn-lt"/>
                <a:ea typeface="+mn-ea"/>
                <a:cs typeface="+mn-cs"/>
              </a:rPr>
              <a:t>CNNs have an input layer, some hidden layers, and an output layer that outputs the transformed input—the hidden layers inside a CNN use </a:t>
            </a:r>
            <a:r>
              <a:rPr lang="en-US" sz="1600" b="1" i="0" kern="1200" dirty="0">
                <a:solidFill>
                  <a:schemeClr val="tx1"/>
                </a:solidFill>
                <a:effectLst/>
                <a:latin typeface="+mn-lt"/>
                <a:ea typeface="+mn-ea"/>
                <a:cs typeface="+mn-cs"/>
              </a:rPr>
              <a:t>filters</a:t>
            </a:r>
            <a:r>
              <a:rPr lang="en-US" sz="1600" b="0" i="0" kern="1200" dirty="0">
                <a:solidFill>
                  <a:schemeClr val="tx1"/>
                </a:solidFill>
                <a:effectLst/>
                <a:latin typeface="+mn-lt"/>
                <a:ea typeface="+mn-ea"/>
                <a:cs typeface="+mn-cs"/>
              </a:rPr>
              <a:t>. Filters are detectors for patterns. In the beginning, the CNN only starts to detect edges and shapes. As the algorithm progresses, it starts to detect tangible objects, such as an ear.</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772655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Take an image of a car, for example. In a normal feedforward neural network, the image would be flattened into a feature vector. </a:t>
            </a:r>
            <a:r>
              <a:rPr lang="en-US" b="1" dirty="0"/>
              <a:t>However, CNNs are able to treat images like matrices as they exist and extract spatial features from them, like texture, edges and depth. They do this by using convolutional layers and pooling.</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81981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You can think of convolutional layers as a set of feature maps — the convolutional layer applies a series of image filters to an input image represented as a matrix. The resulting filter images, or feature maps, have different appearances, as they extracted different features.</a:t>
            </a:r>
          </a:p>
          <a:p>
            <a:endParaRPr lang="en-US" dirty="0"/>
          </a:p>
          <a:p>
            <a:r>
              <a:rPr lang="en-US" b="1" dirty="0"/>
              <a:t>These image filters are called convolutional kernels.</a:t>
            </a:r>
            <a:endParaRPr lang="en-US" dirty="0"/>
          </a:p>
          <a:p>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17528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the role of a CL is to detect patters, what is a patters, look at this image… walk through the image. So think of all that may be going on in any single image. Multiple edges, shapes, textures, objects. For this edge detector, we will have. Deeper the network goes, the more sophisticated these filters become, Specific objects like eyes, ears, hair, fur features, scales on fish</a:t>
            </a:r>
          </a:p>
          <a:p>
            <a:pPr marL="0" lvl="0" indent="0" algn="l" rtl="0">
              <a:spcBef>
                <a:spcPts val="0"/>
              </a:spcBef>
              <a:spcAft>
                <a:spcPts val="0"/>
              </a:spcAft>
              <a:buNone/>
            </a:pPr>
            <a:r>
              <a:rPr lang="en-US" dirty="0"/>
              <a:t>For each CL, we specify a number of filters each layer should have. So a CL can have one or more than one filters to detect a pattern.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Filters are what detect patterns at the most granular level.</a:t>
            </a:r>
          </a:p>
          <a:p>
            <a:pPr marL="0" lvl="0" indent="0" algn="l" rtl="0">
              <a:spcBef>
                <a:spcPts val="0"/>
              </a:spcBef>
              <a:spcAft>
                <a:spcPts val="0"/>
              </a:spcAft>
              <a:buNone/>
            </a:pPr>
            <a:endParaRPr lang="en-US" dirty="0"/>
          </a:p>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Dependent on convolutions to extract features and produce a sufficient output. The first type of convolution is a kernel. A </a:t>
            </a:r>
            <a:r>
              <a:rPr lang="en-US" b="1" dirty="0"/>
              <a:t>kernel</a:t>
            </a:r>
            <a:r>
              <a:rPr lang="en-US" dirty="0"/>
              <a:t> is nothing but a filter that is used to extract the features from the images.</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0298153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Dependent on convolutions to extract features and produce a sufficient output. The first type of convolution is a kernel. A </a:t>
            </a:r>
            <a:r>
              <a:rPr lang="en-US" b="1" dirty="0"/>
              <a:t>kernel</a:t>
            </a:r>
            <a:r>
              <a:rPr lang="en-US" dirty="0"/>
              <a:t> is nothing but a filter that is used to extract the features from the images.</a:t>
            </a:r>
          </a:p>
        </p:txBody>
      </p:sp>
    </p:spTree>
    <p:extLst>
      <p:ext uri="{BB962C8B-B14F-4D97-AF65-F5344CB8AC3E}">
        <p14:creationId xmlns:p14="http://schemas.microsoft.com/office/powerpoint/2010/main" val="2687003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A854E96-0661-A24A-B9CE-69C7233CBE66}"/>
              </a:ext>
            </a:extLst>
          </p:cNvPr>
          <p:cNvPicPr>
            <a:picLocks noChangeAspect="1"/>
          </p:cNvPicPr>
          <p:nvPr userDrawn="1"/>
        </p:nvPicPr>
        <p:blipFill>
          <a:blip r:embed="rId2"/>
          <a:srcRect/>
          <a:stretch/>
        </p:blipFill>
        <p:spPr>
          <a:xfrm>
            <a:off x="-451832" y="-89532"/>
            <a:ext cx="12867061" cy="8559912"/>
          </a:xfrm>
          <a:prstGeom prst="rect">
            <a:avLst/>
          </a:prstGeom>
        </p:spPr>
      </p:pic>
      <p:sp>
        <p:nvSpPr>
          <p:cNvPr id="20" name="Text Placeholder 19">
            <a:extLst>
              <a:ext uri="{FF2B5EF4-FFF2-40B4-BE49-F238E27FC236}">
                <a16:creationId xmlns:a16="http://schemas.microsoft.com/office/drawing/2014/main" id="{FEFD9D4D-26CF-1B40-9449-C3AAAE20A4D6}"/>
              </a:ext>
            </a:extLst>
          </p:cNvPr>
          <p:cNvSpPr>
            <a:spLocks noGrp="1"/>
          </p:cNvSpPr>
          <p:nvPr>
            <p:ph type="body" sz="quarter" idx="10" hasCustomPrompt="1"/>
          </p:nvPr>
        </p:nvSpPr>
        <p:spPr>
          <a:xfrm>
            <a:off x="1006053" y="1989626"/>
            <a:ext cx="10151755" cy="476761"/>
          </a:xfrm>
          <a:prstGeom prst="rect">
            <a:avLst/>
          </a:prstGeom>
        </p:spPr>
        <p:txBody>
          <a:bodyPr/>
          <a:lstStyle>
            <a:lvl1pPr marL="0" indent="0">
              <a:lnSpc>
                <a:spcPts val="2400"/>
              </a:lnSpc>
              <a:spcBef>
                <a:spcPts val="0"/>
              </a:spcBef>
              <a:buNone/>
              <a:defRPr sz="2200" b="1">
                <a:solidFill>
                  <a:schemeClr val="bg1"/>
                </a:solidFill>
              </a:defRPr>
            </a:lvl1pPr>
          </a:lstStyle>
          <a:p>
            <a:pPr lvl="0"/>
            <a:r>
              <a:rPr lang="en-US" dirty="0"/>
              <a:t>Click to add Subhead</a:t>
            </a:r>
          </a:p>
        </p:txBody>
      </p:sp>
      <p:sp>
        <p:nvSpPr>
          <p:cNvPr id="22" name="Text Placeholder 21">
            <a:extLst>
              <a:ext uri="{FF2B5EF4-FFF2-40B4-BE49-F238E27FC236}">
                <a16:creationId xmlns:a16="http://schemas.microsoft.com/office/drawing/2014/main" id="{7B2897DA-66AE-A946-A7E1-121C04B15FC8}"/>
              </a:ext>
            </a:extLst>
          </p:cNvPr>
          <p:cNvSpPr>
            <a:spLocks noGrp="1"/>
          </p:cNvSpPr>
          <p:nvPr>
            <p:ph type="body" sz="quarter" idx="11" hasCustomPrompt="1"/>
          </p:nvPr>
        </p:nvSpPr>
        <p:spPr>
          <a:xfrm>
            <a:off x="1006053" y="2477257"/>
            <a:ext cx="7724036" cy="399949"/>
          </a:xfrm>
          <a:prstGeom prst="rect">
            <a:avLst/>
          </a:prstGeom>
        </p:spPr>
        <p:txBody>
          <a:bodyPr/>
          <a:lstStyle>
            <a:lvl1pPr marL="0" indent="0">
              <a:buNone/>
              <a:defRPr sz="2200">
                <a:solidFill>
                  <a:schemeClr val="bg1"/>
                </a:solidFill>
              </a:defRPr>
            </a:lvl1pPr>
          </a:lstStyle>
          <a:p>
            <a:pPr lvl="0"/>
            <a:r>
              <a:rPr lang="en-US" dirty="0"/>
              <a:t>Click to add Date</a:t>
            </a:r>
          </a:p>
        </p:txBody>
      </p:sp>
      <p:sp>
        <p:nvSpPr>
          <p:cNvPr id="21" name="Text Placeholder 18">
            <a:extLst>
              <a:ext uri="{FF2B5EF4-FFF2-40B4-BE49-F238E27FC236}">
                <a16:creationId xmlns:a16="http://schemas.microsoft.com/office/drawing/2014/main" id="{E225A074-EFE6-D641-B858-30CD0522553E}"/>
              </a:ext>
            </a:extLst>
          </p:cNvPr>
          <p:cNvSpPr>
            <a:spLocks noGrp="1"/>
          </p:cNvSpPr>
          <p:nvPr>
            <p:ph type="body" sz="quarter" idx="16" hasCustomPrompt="1"/>
          </p:nvPr>
        </p:nvSpPr>
        <p:spPr>
          <a:xfrm>
            <a:off x="0" y="5532754"/>
            <a:ext cx="12192000" cy="1346199"/>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3" name="Text Placeholder 2">
            <a:extLst>
              <a:ext uri="{FF2B5EF4-FFF2-40B4-BE49-F238E27FC236}">
                <a16:creationId xmlns:a16="http://schemas.microsoft.com/office/drawing/2014/main" id="{CBB976E4-ABDA-F340-8D30-F24D2053CEDA}"/>
              </a:ext>
            </a:extLst>
          </p:cNvPr>
          <p:cNvSpPr>
            <a:spLocks noGrp="1"/>
          </p:cNvSpPr>
          <p:nvPr>
            <p:ph type="body" sz="quarter" idx="17" hasCustomPrompt="1"/>
          </p:nvPr>
        </p:nvSpPr>
        <p:spPr>
          <a:xfrm>
            <a:off x="1006053" y="375845"/>
            <a:ext cx="10151755" cy="1586752"/>
          </a:xfrm>
          <a:prstGeom prst="rect">
            <a:avLst/>
          </a:prstGeom>
        </p:spPr>
        <p:txBody>
          <a:bodyPr bIns="0" anchor="b" anchorCtr="0">
            <a:normAutofit/>
          </a:bodyPr>
          <a:lstStyle>
            <a:lvl1pPr marL="0" indent="0">
              <a:lnSpc>
                <a:spcPct val="100000"/>
              </a:lnSpc>
              <a:spcBef>
                <a:spcPts val="0"/>
              </a:spcBef>
              <a:buNone/>
              <a:defRPr sz="6000" b="1">
                <a:solidFill>
                  <a:schemeClr val="bg1"/>
                </a:solidFill>
              </a:defRPr>
            </a:lvl1pPr>
          </a:lstStyle>
          <a:p>
            <a:pPr lvl="0"/>
            <a:r>
              <a:rPr lang="en-US" dirty="0"/>
              <a:t>Click to add Presentation Title</a:t>
            </a:r>
          </a:p>
        </p:txBody>
      </p:sp>
      <p:pic>
        <p:nvPicPr>
          <p:cNvPr id="4" name="Picture 3">
            <a:extLst>
              <a:ext uri="{FF2B5EF4-FFF2-40B4-BE49-F238E27FC236}">
                <a16:creationId xmlns:a16="http://schemas.microsoft.com/office/drawing/2014/main" id="{66F38CCE-D8EA-A644-A10B-D4B2503A85F1}"/>
              </a:ext>
            </a:extLst>
          </p:cNvPr>
          <p:cNvPicPr>
            <a:picLocks noChangeAspect="1"/>
          </p:cNvPicPr>
          <p:nvPr userDrawn="1"/>
        </p:nvPicPr>
        <p:blipFill>
          <a:blip r:embed="rId3"/>
          <a:stretch>
            <a:fillRect/>
          </a:stretch>
        </p:blipFill>
        <p:spPr>
          <a:xfrm>
            <a:off x="11385722" y="145901"/>
            <a:ext cx="585080" cy="229944"/>
          </a:xfrm>
          <a:prstGeom prst="rect">
            <a:avLst/>
          </a:prstGeom>
        </p:spPr>
      </p:pic>
    </p:spTree>
    <p:extLst>
      <p:ext uri="{BB962C8B-B14F-4D97-AF65-F5344CB8AC3E}">
        <p14:creationId xmlns:p14="http://schemas.microsoft.com/office/powerpoint/2010/main" val="2443357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1787F5F2-501C-424A-9865-0DE5CE4A1302}"/>
              </a:ext>
            </a:extLst>
          </p:cNvPr>
          <p:cNvSpPr>
            <a:spLocks noGrp="1"/>
          </p:cNvSpPr>
          <p:nvPr>
            <p:ph type="body" sz="quarter" idx="10" hasCustomPrompt="1"/>
          </p:nvPr>
        </p:nvSpPr>
        <p:spPr>
          <a:xfrm>
            <a:off x="272086" y="987157"/>
            <a:ext cx="3607765" cy="4522861"/>
          </a:xfrm>
          <a:prstGeom prst="rect">
            <a:avLst/>
          </a:prstGeom>
        </p:spPr>
        <p:txBody>
          <a:bodyPr/>
          <a:lstStyle>
            <a:lvl1pPr marL="0" indent="0">
              <a:lnSpc>
                <a:spcPct val="100000"/>
              </a:lnSpc>
              <a:buNone/>
              <a:defRPr b="1">
                <a:solidFill>
                  <a:schemeClr val="accent1"/>
                </a:solidFill>
              </a:defRPr>
            </a:lvl1pPr>
          </a:lstStyle>
          <a:p>
            <a:pPr lvl="0"/>
            <a:r>
              <a:rPr lang="en-US" dirty="0"/>
              <a:t>Click to add Main Header</a:t>
            </a:r>
          </a:p>
        </p:txBody>
      </p:sp>
      <p:sp>
        <p:nvSpPr>
          <p:cNvPr id="15" name="Text Placeholder 14">
            <a:extLst>
              <a:ext uri="{FF2B5EF4-FFF2-40B4-BE49-F238E27FC236}">
                <a16:creationId xmlns:a16="http://schemas.microsoft.com/office/drawing/2014/main" id="{F227BE32-0205-E84F-BDBB-EF6467178775}"/>
              </a:ext>
            </a:extLst>
          </p:cNvPr>
          <p:cNvSpPr>
            <a:spLocks noGrp="1"/>
          </p:cNvSpPr>
          <p:nvPr>
            <p:ph type="body" sz="quarter" idx="11" hasCustomPrompt="1"/>
          </p:nvPr>
        </p:nvSpPr>
        <p:spPr>
          <a:xfrm>
            <a:off x="4336704" y="1741012"/>
            <a:ext cx="7525333" cy="622904"/>
          </a:xfrm>
          <a:prstGeom prst="rect">
            <a:avLst/>
          </a:prstGeom>
        </p:spPr>
        <p:txBody>
          <a:bodyPr/>
          <a:lstStyle>
            <a:lvl1pPr marL="0" indent="0">
              <a:buNone/>
              <a:defRPr sz="3200" b="1"/>
            </a:lvl1pPr>
          </a:lstStyle>
          <a:p>
            <a:pPr lvl="0"/>
            <a:r>
              <a:rPr lang="en-US" dirty="0"/>
              <a:t>Click to add Subhead</a:t>
            </a:r>
          </a:p>
        </p:txBody>
      </p:sp>
      <p:sp>
        <p:nvSpPr>
          <p:cNvPr id="17" name="Text Placeholder 16">
            <a:extLst>
              <a:ext uri="{FF2B5EF4-FFF2-40B4-BE49-F238E27FC236}">
                <a16:creationId xmlns:a16="http://schemas.microsoft.com/office/drawing/2014/main" id="{7076F031-AF81-DC40-9A1C-C60C9367241C}"/>
              </a:ext>
            </a:extLst>
          </p:cNvPr>
          <p:cNvSpPr>
            <a:spLocks noGrp="1"/>
          </p:cNvSpPr>
          <p:nvPr>
            <p:ph type="body" sz="quarter" idx="12" hasCustomPrompt="1"/>
          </p:nvPr>
        </p:nvSpPr>
        <p:spPr>
          <a:xfrm>
            <a:off x="4328701" y="2560825"/>
            <a:ext cx="7533337" cy="2949193"/>
          </a:xfrm>
          <a:prstGeom prst="rect">
            <a:avLst/>
          </a:prstGeom>
        </p:spPr>
        <p:txBody>
          <a:bodyPr/>
          <a:lstStyle>
            <a:lvl1pPr marL="304792" indent="-296326">
              <a:buClr>
                <a:schemeClr val="accent1"/>
              </a:buClr>
              <a:buSzPct val="100000"/>
              <a:buFont typeface="Wingdings" pitchFamily="2" charset="2"/>
              <a:buChar char="§"/>
              <a:tabLst/>
              <a:defRPr sz="2667"/>
            </a:lvl1pPr>
            <a:lvl2pPr marL="535504" indent="-230712">
              <a:buClr>
                <a:srgbClr val="E46102"/>
              </a:buClr>
              <a:buSzPct val="100000"/>
              <a:buFont typeface="Arial" panose="020B0604020202020204" pitchFamily="34" charset="0"/>
              <a:buChar char="•"/>
              <a:tabLst/>
              <a:defRPr sz="2400"/>
            </a:lvl2pPr>
            <a:lvl3pPr marL="840296" indent="-230712">
              <a:buClr>
                <a:srgbClr val="E46102"/>
              </a:buClr>
              <a:buSzPct val="100000"/>
              <a:buFont typeface="Wingdings" pitchFamily="2" charset="2"/>
              <a:buChar char="§"/>
              <a:tabLst/>
              <a:defRPr sz="2133"/>
            </a:lvl3pPr>
            <a:lvl4pPr marL="1073124" indent="-232828">
              <a:buClr>
                <a:srgbClr val="D95E00"/>
              </a:buClr>
              <a:buFont typeface="System Font Regular"/>
              <a:buChar char="&gt;"/>
              <a:tabLst/>
              <a:defRPr sz="1867"/>
            </a:lvl4pPr>
            <a:lvl5pPr marL="1301717" indent="-228594">
              <a:buClr>
                <a:srgbClr val="D95E00"/>
              </a:buClr>
              <a:buFont typeface="Wingdings" pitchFamily="2" charset="2"/>
              <a:buChar char="§"/>
              <a:tabLst/>
              <a:defRPr sz="1600"/>
            </a:lvl5pPr>
            <a:lvl6pPr marL="1295368" indent="0">
              <a:buClr>
                <a:srgbClr val="D95E00"/>
              </a:buClr>
              <a:buFont typeface="System Font Regular"/>
              <a:buNone/>
              <a:tabLst/>
              <a:defRPr sz="1467"/>
            </a:lvl6pPr>
            <a:lvl7pPr marL="1526078" indent="0">
              <a:buClr>
                <a:srgbClr val="D95E00"/>
              </a:buClr>
              <a:buFont typeface="Wingdings" pitchFamily="2" charset="2"/>
              <a:buNone/>
              <a:tabLst/>
              <a:defRPr sz="1333"/>
            </a:lvl7pPr>
          </a:lstStyle>
          <a:p>
            <a:pPr lvl="0"/>
            <a:r>
              <a:rPr lang="en-US" dirty="0"/>
              <a:t>Click to add bullet</a:t>
            </a:r>
          </a:p>
          <a:p>
            <a:pPr lvl="1"/>
            <a:r>
              <a:rPr lang="en-US" dirty="0"/>
              <a:t>Click to add sub-bullet</a:t>
            </a:r>
          </a:p>
          <a:p>
            <a:pPr lvl="2"/>
            <a:r>
              <a:rPr lang="en-US" dirty="0"/>
              <a:t>Click to add sub-sub-bullet</a:t>
            </a:r>
          </a:p>
        </p:txBody>
      </p: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0"/>
            <a:ext cx="12192000" cy="1346200"/>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cxnSp>
        <p:nvCxnSpPr>
          <p:cNvPr id="10" name="Straight Connector 9">
            <a:extLst>
              <a:ext uri="{FF2B5EF4-FFF2-40B4-BE49-F238E27FC236}">
                <a16:creationId xmlns:a16="http://schemas.microsoft.com/office/drawing/2014/main" id="{F6856AB1-AAB5-DD41-A548-FB33E6E9490C}"/>
              </a:ext>
            </a:extLst>
          </p:cNvPr>
          <p:cNvCxnSpPr/>
          <p:nvPr userDrawn="1"/>
        </p:nvCxnSpPr>
        <p:spPr>
          <a:xfrm>
            <a:off x="272085" y="512494"/>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51BF8741-1247-824C-927C-EC3E8FDB5013}"/>
              </a:ext>
            </a:extLst>
          </p:cNvPr>
          <p:cNvCxnSpPr/>
          <p:nvPr userDrawn="1"/>
        </p:nvCxnSpPr>
        <p:spPr>
          <a:xfrm>
            <a:off x="3376635" y="512494"/>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822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AC8303E-CB79-A645-BEF9-D0CD24C49717}"/>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A4F9A6-C8EF-1F4A-8155-1567273829D2}"/>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24" name="Text Placeholder 23">
            <a:extLst>
              <a:ext uri="{FF2B5EF4-FFF2-40B4-BE49-F238E27FC236}">
                <a16:creationId xmlns:a16="http://schemas.microsoft.com/office/drawing/2014/main" id="{90A3470E-8125-0E4C-8D9E-AE498C694D74}"/>
              </a:ext>
            </a:extLst>
          </p:cNvPr>
          <p:cNvSpPr>
            <a:spLocks noGrp="1"/>
          </p:cNvSpPr>
          <p:nvPr>
            <p:ph type="body" sz="quarter" idx="14" hasCustomPrompt="1"/>
          </p:nvPr>
        </p:nvSpPr>
        <p:spPr>
          <a:xfrm>
            <a:off x="272085" y="958452"/>
            <a:ext cx="11589952" cy="696384"/>
          </a:xfrm>
          <a:prstGeom prst="rect">
            <a:avLst/>
          </a:prstGeom>
        </p:spPr>
        <p:txBody>
          <a:bodyPr/>
          <a:lstStyle>
            <a:lvl1pPr marL="0" indent="0">
              <a:buNone/>
              <a:defRPr sz="3733" b="1">
                <a:solidFill>
                  <a:schemeClr val="accent1"/>
                </a:solidFill>
              </a:defRPr>
            </a:lvl1pPr>
          </a:lstStyle>
          <a:p>
            <a:pPr lvl="0"/>
            <a:r>
              <a:rPr lang="en-US" dirty="0"/>
              <a:t>Click to add Header</a:t>
            </a:r>
          </a:p>
        </p:txBody>
      </p:sp>
      <p:sp>
        <p:nvSpPr>
          <p:cNvPr id="26" name="Text Placeholder 25">
            <a:extLst>
              <a:ext uri="{FF2B5EF4-FFF2-40B4-BE49-F238E27FC236}">
                <a16:creationId xmlns:a16="http://schemas.microsoft.com/office/drawing/2014/main" id="{D06909BC-83A5-ED42-AE34-D78DAEC3F249}"/>
              </a:ext>
            </a:extLst>
          </p:cNvPr>
          <p:cNvSpPr>
            <a:spLocks noGrp="1"/>
          </p:cNvSpPr>
          <p:nvPr>
            <p:ph type="body" sz="quarter" idx="15" hasCustomPrompt="1"/>
          </p:nvPr>
        </p:nvSpPr>
        <p:spPr>
          <a:xfrm>
            <a:off x="272085" y="1744225"/>
            <a:ext cx="11589952" cy="3767575"/>
          </a:xfrm>
          <a:prstGeom prst="rect">
            <a:avLst/>
          </a:prstGeom>
        </p:spPr>
        <p:txBody>
          <a:bodyPr/>
          <a:lstStyle>
            <a:lvl1pPr marL="304792" indent="-304792">
              <a:buClr>
                <a:schemeClr val="accent1"/>
              </a:buClr>
              <a:buSzPct val="100000"/>
              <a:buFont typeface="Wingdings" pitchFamily="2" charset="2"/>
              <a:buChar char="§"/>
              <a:tabLst/>
              <a:defRPr sz="3200" b="1"/>
            </a:lvl1pPr>
            <a:lvl2pPr marL="609585" indent="-304792">
              <a:buClr>
                <a:srgbClr val="E46102"/>
              </a:buClr>
              <a:buFont typeface="Arial" panose="020B0604020202020204" pitchFamily="34" charset="0"/>
              <a:buChar char="•"/>
              <a:tabLst/>
              <a:defRPr sz="2667"/>
            </a:lvl2pPr>
            <a:lvl3pPr marL="914377" indent="-304792">
              <a:buClr>
                <a:srgbClr val="E46102"/>
              </a:buClr>
              <a:buSzPct val="100000"/>
              <a:buFont typeface="Wingdings" pitchFamily="2" charset="2"/>
              <a:buChar char="§"/>
              <a:tabLst/>
              <a:defRPr sz="2400"/>
            </a:lvl3pPr>
            <a:lvl4pPr marL="1221287" indent="-306910">
              <a:buClr>
                <a:srgbClr val="D95E00"/>
              </a:buClr>
              <a:buFont typeface="System Font Regular"/>
              <a:buChar char="&gt;"/>
              <a:tabLst/>
              <a:defRPr sz="2133"/>
            </a:lvl4pPr>
            <a:lvl5pPr marL="1526079" indent="-304792">
              <a:buClr>
                <a:srgbClr val="D95E00"/>
              </a:buClr>
              <a:buFont typeface="Wingdings" pitchFamily="2" charset="2"/>
              <a:buChar char="§"/>
              <a:tabLst/>
              <a:defRPr sz="1867"/>
            </a:lvl5pPr>
            <a:lvl6pPr marL="1756789" indent="-230712">
              <a:buClr>
                <a:srgbClr val="D95E00"/>
              </a:buClr>
              <a:buFont typeface="System Font Regular"/>
              <a:buChar char="&gt;"/>
              <a:tabLst/>
              <a:defRPr sz="1600"/>
            </a:lvl6pPr>
            <a:lvl7pPr marL="1904952" indent="-148163">
              <a:buClr>
                <a:srgbClr val="D95E00"/>
              </a:buClr>
              <a:buFont typeface="Wingdings" pitchFamily="2" charset="2"/>
              <a:buChar char="§"/>
              <a:tabLst/>
              <a:defRPr sz="1333"/>
            </a:lvl7pPr>
            <a:lvl8pPr marL="2061582" indent="-156629">
              <a:buClr>
                <a:srgbClr val="D95E00"/>
              </a:buClr>
              <a:buFont typeface="System Font Regular"/>
              <a:buChar char="&gt;"/>
              <a:tabLst/>
              <a:defRPr sz="1200"/>
            </a:lvl8pPr>
          </a:lstStyle>
          <a:p>
            <a:pPr lvl="0"/>
            <a:r>
              <a:rPr lang="en-US" dirty="0"/>
              <a:t>Click to add bullet</a:t>
            </a:r>
          </a:p>
          <a:p>
            <a:pPr lvl="1"/>
            <a:r>
              <a:rPr lang="en-US" dirty="0"/>
              <a:t>Click to add sub-bullet</a:t>
            </a:r>
          </a:p>
          <a:p>
            <a:pPr lvl="2"/>
            <a:r>
              <a:rPr lang="en-US" dirty="0"/>
              <a:t>Click to add sub-sub bullet</a:t>
            </a:r>
          </a:p>
        </p:txBody>
      </p:sp>
    </p:spTree>
    <p:extLst>
      <p:ext uri="{BB962C8B-B14F-4D97-AF65-F5344CB8AC3E}">
        <p14:creationId xmlns:p14="http://schemas.microsoft.com/office/powerpoint/2010/main" val="4292147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Page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ACF15DD-277E-394F-AFCE-926578BEF7F1}"/>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62D8B4FE-5E61-2942-9F67-A4F6AD7FECA1}"/>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 name="Text Placeholder 18">
            <a:extLst>
              <a:ext uri="{FF2B5EF4-FFF2-40B4-BE49-F238E27FC236}">
                <a16:creationId xmlns:a16="http://schemas.microsoft.com/office/drawing/2014/main" id="{62AB3FC8-2388-7847-86DB-E5B5333EACF3}"/>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7" name="Content Placeholder 18">
            <a:extLst>
              <a:ext uri="{FF2B5EF4-FFF2-40B4-BE49-F238E27FC236}">
                <a16:creationId xmlns:a16="http://schemas.microsoft.com/office/drawing/2014/main" id="{E61379B3-CA22-7E42-8FE3-E2D09D721962}"/>
              </a:ext>
            </a:extLst>
          </p:cNvPr>
          <p:cNvSpPr>
            <a:spLocks noGrp="1"/>
          </p:cNvSpPr>
          <p:nvPr>
            <p:ph sz="quarter" idx="16" hasCustomPrompt="1"/>
          </p:nvPr>
        </p:nvSpPr>
        <p:spPr>
          <a:xfrm>
            <a:off x="272085" y="863428"/>
            <a:ext cx="11589952"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998498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B44EEE75-1C0C-DF43-8A1A-F55F70A0076A}"/>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933C26C-CF75-E04A-98EB-7AEC198CFEE8}"/>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 Placeholder 18">
            <a:extLst>
              <a:ext uri="{FF2B5EF4-FFF2-40B4-BE49-F238E27FC236}">
                <a16:creationId xmlns:a16="http://schemas.microsoft.com/office/drawing/2014/main" id="{AD0B3782-2422-A544-AEA8-0DA96AAE5510}"/>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4" name="Content Placeholder 18">
            <a:extLst>
              <a:ext uri="{FF2B5EF4-FFF2-40B4-BE49-F238E27FC236}">
                <a16:creationId xmlns:a16="http://schemas.microsoft.com/office/drawing/2014/main" id="{D44BC06C-7E1C-4845-973D-DCD63FB136FA}"/>
              </a:ext>
            </a:extLst>
          </p:cNvPr>
          <p:cNvSpPr>
            <a:spLocks noGrp="1"/>
          </p:cNvSpPr>
          <p:nvPr>
            <p:ph sz="quarter" idx="15" hasCustomPrompt="1"/>
          </p:nvPr>
        </p:nvSpPr>
        <p:spPr>
          <a:xfrm>
            <a:off x="6256867" y="863692"/>
            <a:ext cx="5604933" cy="4639642"/>
          </a:xfrm>
          <a:prstGeom prst="rect">
            <a:avLst/>
          </a:prstGeom>
        </p:spPr>
        <p:txBody>
          <a:bodyPr anchor="t"/>
          <a:lstStyle>
            <a:lvl1pPr marL="0" indent="0" algn="ctr">
              <a:buNone/>
              <a:defRPr i="1"/>
            </a:lvl1pPr>
          </a:lstStyle>
          <a:p>
            <a:pPr lvl="0"/>
            <a:r>
              <a:rPr lang="en-US" dirty="0"/>
              <a:t>Place image/chart here</a:t>
            </a:r>
          </a:p>
        </p:txBody>
      </p:sp>
      <p:sp>
        <p:nvSpPr>
          <p:cNvPr id="15" name="Content Placeholder 18">
            <a:extLst>
              <a:ext uri="{FF2B5EF4-FFF2-40B4-BE49-F238E27FC236}">
                <a16:creationId xmlns:a16="http://schemas.microsoft.com/office/drawing/2014/main" id="{AA93BCA3-E265-CD4C-9883-62DC1D15F3D7}"/>
              </a:ext>
            </a:extLst>
          </p:cNvPr>
          <p:cNvSpPr>
            <a:spLocks noGrp="1"/>
          </p:cNvSpPr>
          <p:nvPr>
            <p:ph sz="quarter" idx="16" hasCustomPrompt="1"/>
          </p:nvPr>
        </p:nvSpPr>
        <p:spPr>
          <a:xfrm>
            <a:off x="272085" y="863428"/>
            <a:ext cx="5612248"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541278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6E70DBF-129D-BB48-BBFF-08F62952F603}"/>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E58E4D-9595-E14C-8259-3EDBF9F54A84}"/>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 Placeholder 18">
            <a:extLst>
              <a:ext uri="{FF2B5EF4-FFF2-40B4-BE49-F238E27FC236}">
                <a16:creationId xmlns:a16="http://schemas.microsoft.com/office/drawing/2014/main" id="{9CF2F8B1-9E2E-5040-B217-FCC725F9667F}"/>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5" name="Text Placeholder 12">
            <a:extLst>
              <a:ext uri="{FF2B5EF4-FFF2-40B4-BE49-F238E27FC236}">
                <a16:creationId xmlns:a16="http://schemas.microsoft.com/office/drawing/2014/main" id="{CAAA33EB-41E5-8B40-9670-C68F679A7D7A}"/>
              </a:ext>
            </a:extLst>
          </p:cNvPr>
          <p:cNvSpPr>
            <a:spLocks noGrp="1"/>
          </p:cNvSpPr>
          <p:nvPr>
            <p:ph type="body" sz="quarter" idx="10" hasCustomPrompt="1"/>
          </p:nvPr>
        </p:nvSpPr>
        <p:spPr>
          <a:xfrm>
            <a:off x="264584" y="862676"/>
            <a:ext cx="3471333" cy="795732"/>
          </a:xfrm>
          <a:prstGeom prst="rect">
            <a:avLst/>
          </a:prstGeom>
        </p:spPr>
        <p:txBody>
          <a:bodyPr/>
          <a:lstStyle>
            <a:lvl1pPr marL="0" indent="0">
              <a:lnSpc>
                <a:spcPct val="100000"/>
              </a:lnSpc>
              <a:buNone/>
              <a:defRPr b="1">
                <a:solidFill>
                  <a:schemeClr val="accent1"/>
                </a:solidFill>
              </a:defRPr>
            </a:lvl1pPr>
          </a:lstStyle>
          <a:p>
            <a:pPr lvl="0"/>
            <a:r>
              <a:rPr lang="en-US" dirty="0"/>
              <a:t>Main Header</a:t>
            </a:r>
          </a:p>
        </p:txBody>
      </p:sp>
      <p:sp>
        <p:nvSpPr>
          <p:cNvPr id="17" name="Text Placeholder 16">
            <a:extLst>
              <a:ext uri="{FF2B5EF4-FFF2-40B4-BE49-F238E27FC236}">
                <a16:creationId xmlns:a16="http://schemas.microsoft.com/office/drawing/2014/main" id="{8BFBAF58-1BBE-824B-9BD9-DF65670E97E9}"/>
              </a:ext>
            </a:extLst>
          </p:cNvPr>
          <p:cNvSpPr>
            <a:spLocks noGrp="1"/>
          </p:cNvSpPr>
          <p:nvPr>
            <p:ph type="body" sz="quarter" idx="14" hasCustomPrompt="1"/>
          </p:nvPr>
        </p:nvSpPr>
        <p:spPr>
          <a:xfrm>
            <a:off x="264584" y="1873340"/>
            <a:ext cx="3471333" cy="3638461"/>
          </a:xfrm>
          <a:prstGeom prst="rect">
            <a:avLst/>
          </a:prstGeom>
        </p:spPr>
        <p:txBody>
          <a:bodyPr/>
          <a:lstStyle>
            <a:lvl1pPr marL="0" indent="0">
              <a:buNone/>
              <a:defRPr sz="2667"/>
            </a:lvl1pPr>
          </a:lstStyle>
          <a:p>
            <a:pPr lvl="0"/>
            <a:r>
              <a:rPr lang="en-US" dirty="0"/>
              <a:t>Click to add caption</a:t>
            </a:r>
          </a:p>
        </p:txBody>
      </p:sp>
      <p:sp>
        <p:nvSpPr>
          <p:cNvPr id="19" name="Content Placeholder 18">
            <a:extLst>
              <a:ext uri="{FF2B5EF4-FFF2-40B4-BE49-F238E27FC236}">
                <a16:creationId xmlns:a16="http://schemas.microsoft.com/office/drawing/2014/main" id="{80FC676F-AD0F-3045-85E2-F41B9DF0A6F3}"/>
              </a:ext>
            </a:extLst>
          </p:cNvPr>
          <p:cNvSpPr>
            <a:spLocks noGrp="1"/>
          </p:cNvSpPr>
          <p:nvPr>
            <p:ph sz="quarter" idx="15" hasCustomPrompt="1"/>
          </p:nvPr>
        </p:nvSpPr>
        <p:spPr>
          <a:xfrm>
            <a:off x="4000501" y="863692"/>
            <a:ext cx="7861300" cy="4639642"/>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2575343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81FDB69-C179-3341-AEF3-D2B3896FB825}"/>
              </a:ext>
            </a:extLst>
          </p:cNvPr>
          <p:cNvCxnSpPr/>
          <p:nvPr userDrawn="1"/>
        </p:nvCxnSpPr>
        <p:spPr>
          <a:xfrm>
            <a:off x="272085" y="513091"/>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8ECA973-8475-EF41-8C88-BE7633966CF5}"/>
              </a:ext>
            </a:extLst>
          </p:cNvPr>
          <p:cNvCxnSpPr/>
          <p:nvPr userDrawn="1"/>
        </p:nvCxnSpPr>
        <p:spPr>
          <a:xfrm>
            <a:off x="3376635" y="513091"/>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8">
            <a:extLst>
              <a:ext uri="{FF2B5EF4-FFF2-40B4-BE49-F238E27FC236}">
                <a16:creationId xmlns:a16="http://schemas.microsoft.com/office/drawing/2014/main" id="{7DF7C01A-B350-7B45-A49E-C3717CC86D08}"/>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0" name="Text Placeholder 9">
            <a:extLst>
              <a:ext uri="{FF2B5EF4-FFF2-40B4-BE49-F238E27FC236}">
                <a16:creationId xmlns:a16="http://schemas.microsoft.com/office/drawing/2014/main" id="{89A099A8-CF8E-1C48-82A0-F6A6F7CC0F6B}"/>
              </a:ext>
            </a:extLst>
          </p:cNvPr>
          <p:cNvSpPr>
            <a:spLocks noGrp="1"/>
          </p:cNvSpPr>
          <p:nvPr>
            <p:ph type="body" sz="quarter" idx="15" hasCustomPrompt="1"/>
          </p:nvPr>
        </p:nvSpPr>
        <p:spPr>
          <a:xfrm>
            <a:off x="272085" y="3987800"/>
            <a:ext cx="11589952" cy="1524000"/>
          </a:xfrm>
          <a:prstGeom prst="rect">
            <a:avLst/>
          </a:prstGeom>
        </p:spPr>
        <p:txBody>
          <a:bodyPr/>
          <a:lstStyle>
            <a:lvl1pPr marL="0" indent="0">
              <a:buNone/>
              <a:defRPr sz="5333" b="1"/>
            </a:lvl1pPr>
          </a:lstStyle>
          <a:p>
            <a:pPr lvl="0"/>
            <a:r>
              <a:rPr lang="en-US" dirty="0"/>
              <a:t>Click to add Transition Title</a:t>
            </a:r>
          </a:p>
        </p:txBody>
      </p:sp>
      <p:pic>
        <p:nvPicPr>
          <p:cNvPr id="9" name="Picture 8">
            <a:extLst>
              <a:ext uri="{FF2B5EF4-FFF2-40B4-BE49-F238E27FC236}">
                <a16:creationId xmlns:a16="http://schemas.microsoft.com/office/drawing/2014/main" id="{1282F3CD-3D17-914E-88EA-A50C55E2370A}"/>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2071653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or End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17F9755-C0DA-B244-B730-B308E60924F8}"/>
              </a:ext>
            </a:extLst>
          </p:cNvPr>
          <p:cNvSpPr/>
          <p:nvPr userDrawn="1"/>
        </p:nvSpPr>
        <p:spPr>
          <a:xfrm>
            <a:off x="0" y="0"/>
            <a:ext cx="12188952" cy="6858000"/>
          </a:xfrm>
          <a:prstGeom prst="rect">
            <a:avLst/>
          </a:prstGeom>
          <a:solidFill>
            <a:srgbClr val="E4610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accent1"/>
              </a:solidFill>
            </a:endParaRPr>
          </a:p>
        </p:txBody>
      </p:sp>
      <p:cxnSp>
        <p:nvCxnSpPr>
          <p:cNvPr id="12" name="Straight Connector 11">
            <a:extLst>
              <a:ext uri="{FF2B5EF4-FFF2-40B4-BE49-F238E27FC236}">
                <a16:creationId xmlns:a16="http://schemas.microsoft.com/office/drawing/2014/main" id="{257FF2CB-58B7-5049-BADD-41D07A0154D8}"/>
              </a:ext>
            </a:extLst>
          </p:cNvPr>
          <p:cNvCxnSpPr/>
          <p:nvPr userDrawn="1"/>
        </p:nvCxnSpPr>
        <p:spPr>
          <a:xfrm>
            <a:off x="272085" y="513091"/>
            <a:ext cx="2674747"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B5B524D-D7AF-4B4A-B485-6A922EDBF1D0}"/>
              </a:ext>
            </a:extLst>
          </p:cNvPr>
          <p:cNvCxnSpPr/>
          <p:nvPr userDrawn="1"/>
        </p:nvCxnSpPr>
        <p:spPr>
          <a:xfrm>
            <a:off x="3376635" y="513091"/>
            <a:ext cx="8485403" cy="0"/>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2">
            <a:extLst>
              <a:ext uri="{FF2B5EF4-FFF2-40B4-BE49-F238E27FC236}">
                <a16:creationId xmlns:a16="http://schemas.microsoft.com/office/drawing/2014/main" id="{CD73F756-E117-EE4D-80F1-C25B8572FAA9}"/>
              </a:ext>
            </a:extLst>
          </p:cNvPr>
          <p:cNvSpPr>
            <a:spLocks noGrp="1"/>
          </p:cNvSpPr>
          <p:nvPr>
            <p:ph type="body" sz="quarter" idx="13" hasCustomPrompt="1"/>
          </p:nvPr>
        </p:nvSpPr>
        <p:spPr>
          <a:xfrm>
            <a:off x="272085" y="4258733"/>
            <a:ext cx="11589952" cy="1253067"/>
          </a:xfrm>
          <a:prstGeom prst="rect">
            <a:avLst/>
          </a:prstGeom>
        </p:spPr>
        <p:txBody>
          <a:bodyPr/>
          <a:lstStyle>
            <a:lvl1pPr marL="0" indent="0">
              <a:buNone/>
              <a:defRPr sz="7200" b="1">
                <a:solidFill>
                  <a:schemeClr val="bg1"/>
                </a:solidFill>
              </a:defRPr>
            </a:lvl1pPr>
          </a:lstStyle>
          <a:p>
            <a:pPr lvl="0"/>
            <a:r>
              <a:rPr lang="en-US" dirty="0"/>
              <a:t>Click to add Section Title</a:t>
            </a:r>
          </a:p>
        </p:txBody>
      </p:sp>
      <p:sp>
        <p:nvSpPr>
          <p:cNvPr id="16" name="Text Placeholder 18">
            <a:extLst>
              <a:ext uri="{FF2B5EF4-FFF2-40B4-BE49-F238E27FC236}">
                <a16:creationId xmlns:a16="http://schemas.microsoft.com/office/drawing/2014/main" id="{079EB260-1A7B-174A-AA51-12AAD061D7C6}"/>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pic>
        <p:nvPicPr>
          <p:cNvPr id="8" name="Picture 7">
            <a:extLst>
              <a:ext uri="{FF2B5EF4-FFF2-40B4-BE49-F238E27FC236}">
                <a16:creationId xmlns:a16="http://schemas.microsoft.com/office/drawing/2014/main" id="{519EDA26-0ACE-9A47-99A2-05436A5D85B4}"/>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3852413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emf"/><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TextBox 12"/>
          <p:cNvSpPr txBox="1"/>
          <p:nvPr/>
        </p:nvSpPr>
        <p:spPr>
          <a:xfrm>
            <a:off x="11476827" y="257543"/>
            <a:ext cx="1241077" cy="240066"/>
          </a:xfrm>
          <a:prstGeom prst="rect">
            <a:avLst/>
          </a:prstGeom>
          <a:noFill/>
        </p:spPr>
        <p:txBody>
          <a:bodyPr vert="horz" wrap="square" rtlCol="0">
            <a:spAutoFit/>
          </a:bodyPr>
          <a:lstStyle/>
          <a:p>
            <a:pPr algn="l">
              <a:lnSpc>
                <a:spcPct val="80000"/>
              </a:lnSpc>
            </a:pPr>
            <a:r>
              <a:rPr lang="en-US" sz="1200" dirty="0">
                <a:latin typeface="Georgia"/>
                <a:cs typeface="Georgia"/>
              </a:rPr>
              <a:t>|  </a:t>
            </a:r>
            <a:fld id="{606D2650-017B-BC48-A893-0334FE68CCF7}" type="slidenum">
              <a:rPr lang="en-US" sz="1133" smtClean="0">
                <a:latin typeface="Arial" panose="020B0604020202020204" pitchFamily="34" charset="0"/>
                <a:cs typeface="Arial" panose="020B0604020202020204" pitchFamily="34" charset="0"/>
              </a:rPr>
              <a:pPr algn="l">
                <a:lnSpc>
                  <a:spcPct val="80000"/>
                </a:lnSpc>
              </a:pPr>
              <a:t>‹#›</a:t>
            </a:fld>
            <a:endParaRPr lang="en-US" sz="1133" dirty="0">
              <a:solidFill>
                <a:srgbClr val="000000"/>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BED145F7-0212-424C-84CF-3AAA37DF7A2C}"/>
              </a:ext>
            </a:extLst>
          </p:cNvPr>
          <p:cNvPicPr>
            <a:picLocks noChangeAspect="1"/>
          </p:cNvPicPr>
          <p:nvPr userDrawn="1"/>
        </p:nvPicPr>
        <p:blipFill>
          <a:blip r:embed="rId10"/>
          <a:stretch>
            <a:fillRect/>
          </a:stretch>
        </p:blipFill>
        <p:spPr>
          <a:xfrm>
            <a:off x="358433" y="198708"/>
            <a:ext cx="556192" cy="218591"/>
          </a:xfrm>
          <a:prstGeom prst="rect">
            <a:avLst/>
          </a:prstGeom>
        </p:spPr>
      </p:pic>
      <p:pic>
        <p:nvPicPr>
          <p:cNvPr id="10" name="Picture 9">
            <a:extLst>
              <a:ext uri="{FF2B5EF4-FFF2-40B4-BE49-F238E27FC236}">
                <a16:creationId xmlns:a16="http://schemas.microsoft.com/office/drawing/2014/main" id="{2CF6F6C9-18D5-3341-8495-872E5DE457C6}"/>
              </a:ext>
            </a:extLst>
          </p:cNvPr>
          <p:cNvPicPr>
            <a:picLocks noChangeAspect="1"/>
          </p:cNvPicPr>
          <p:nvPr userDrawn="1"/>
        </p:nvPicPr>
        <p:blipFill>
          <a:blip r:embed="rId11"/>
          <a:stretch>
            <a:fillRect/>
          </a:stretch>
        </p:blipFill>
        <p:spPr>
          <a:xfrm>
            <a:off x="9218566" y="304811"/>
            <a:ext cx="2258261" cy="134956"/>
          </a:xfrm>
          <a:prstGeom prst="rect">
            <a:avLst/>
          </a:prstGeom>
        </p:spPr>
      </p:pic>
    </p:spTree>
    <p:extLst>
      <p:ext uri="{BB962C8B-B14F-4D97-AF65-F5344CB8AC3E}">
        <p14:creationId xmlns:p14="http://schemas.microsoft.com/office/powerpoint/2010/main" val="1699808712"/>
      </p:ext>
    </p:extLst>
  </p:cSld>
  <p:clrMap bg1="lt1" tx1="dk1" bg2="lt2" tx2="dk2" accent1="accent1" accent2="accent2" accent3="accent3" accent4="accent4" accent5="accent5" accent6="accent6" hlink="hlink" folHlink="folHlink"/>
  <p:sldLayoutIdLst>
    <p:sldLayoutId id="2147483665" r:id="rId1"/>
    <p:sldLayoutId id="2147483660" r:id="rId2"/>
    <p:sldLayoutId id="2147483650" r:id="rId3"/>
    <p:sldLayoutId id="2147483663" r:id="rId4"/>
    <p:sldLayoutId id="2147483652" r:id="rId5"/>
    <p:sldLayoutId id="2147483656" r:id="rId6"/>
    <p:sldLayoutId id="2147483662" r:id="rId7"/>
    <p:sldLayoutId id="2147483661" r:id="rId8"/>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1.gi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8;p13">
            <a:extLst>
              <a:ext uri="{FF2B5EF4-FFF2-40B4-BE49-F238E27FC236}">
                <a16:creationId xmlns:a16="http://schemas.microsoft.com/office/drawing/2014/main" id="{2D503CB0-78D2-4783-AD9B-510CB43B27AF}"/>
              </a:ext>
            </a:extLst>
          </p:cNvPr>
          <p:cNvSpPr txBox="1">
            <a:spLocks/>
          </p:cNvSpPr>
          <p:nvPr/>
        </p:nvSpPr>
        <p:spPr>
          <a:xfrm>
            <a:off x="415611" y="593518"/>
            <a:ext cx="11360800" cy="2736800"/>
          </a:xfrm>
          <a:prstGeom prst="rect">
            <a:avLst/>
          </a:prstGeom>
        </p:spPr>
        <p:txBody>
          <a:bodyPr spcFirstLastPara="1" wrap="square" lIns="121900" tIns="121900" rIns="121900" bIns="121900" anchor="b"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000" dirty="0"/>
              <a:t>Foundations of </a:t>
            </a:r>
            <a:br>
              <a:rPr lang="en-US" sz="4000" dirty="0"/>
            </a:br>
            <a:r>
              <a:rPr lang="en-US" sz="4000" dirty="0"/>
              <a:t>Data Science &amp; Analytics</a:t>
            </a:r>
            <a:br>
              <a:rPr lang="en-US" dirty="0"/>
            </a:br>
            <a:r>
              <a:rPr lang="en-US" sz="2800" dirty="0">
                <a:solidFill>
                  <a:schemeClr val="tx1">
                    <a:lumMod val="75000"/>
                    <a:lumOff val="25000"/>
                  </a:schemeClr>
                </a:solidFill>
              </a:rPr>
              <a:t>DSCI 633</a:t>
            </a:r>
          </a:p>
          <a:p>
            <a:r>
              <a:rPr lang="en-US" sz="2800" b="1" u="sng" dirty="0">
                <a:solidFill>
                  <a:schemeClr val="tx1">
                    <a:lumMod val="75000"/>
                    <a:lumOff val="25000"/>
                  </a:schemeClr>
                </a:solidFill>
              </a:rPr>
              <a:t>Lecture 21</a:t>
            </a:r>
          </a:p>
        </p:txBody>
      </p:sp>
      <p:sp>
        <p:nvSpPr>
          <p:cNvPr id="7" name="Google Shape;89;p13">
            <a:extLst>
              <a:ext uri="{FF2B5EF4-FFF2-40B4-BE49-F238E27FC236}">
                <a16:creationId xmlns:a16="http://schemas.microsoft.com/office/drawing/2014/main" id="{85A67DF5-AEA5-4281-AB91-885E498C45EE}"/>
              </a:ext>
            </a:extLst>
          </p:cNvPr>
          <p:cNvSpPr txBox="1">
            <a:spLocks/>
          </p:cNvSpPr>
          <p:nvPr/>
        </p:nvSpPr>
        <p:spPr>
          <a:xfrm>
            <a:off x="415600" y="4361531"/>
            <a:ext cx="11360800" cy="1056800"/>
          </a:xfrm>
          <a:prstGeom prst="rect">
            <a:avLst/>
          </a:prstGeom>
        </p:spPr>
        <p:txBody>
          <a:bodyPr spcFirstLastPara="1" wrap="square" lIns="121900" tIns="121900" rIns="121900" bIns="121900" anchor="ctr" anchorCtr="0">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2400" dirty="0">
                <a:solidFill>
                  <a:srgbClr val="E46102"/>
                </a:solidFill>
              </a:rPr>
              <a:t>Nidhi Rastogi</a:t>
            </a:r>
          </a:p>
          <a:p>
            <a:pPr marL="0" indent="0" algn="ctr">
              <a:buNone/>
            </a:pPr>
            <a:r>
              <a:rPr lang="en-US" sz="2400" dirty="0">
                <a:solidFill>
                  <a:srgbClr val="E46102"/>
                </a:solidFill>
              </a:rPr>
              <a:t>Assistant Professor, GCCIS, RIT</a:t>
            </a:r>
          </a:p>
        </p:txBody>
      </p:sp>
    </p:spTree>
    <p:extLst>
      <p:ext uri="{BB962C8B-B14F-4D97-AF65-F5344CB8AC3E}">
        <p14:creationId xmlns:p14="http://schemas.microsoft.com/office/powerpoint/2010/main" val="1248792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Role of a Convolutional Layer</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6312161"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t>Dependent on convolutions to extract features and produce a sufficient output.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type of convolution - kernel.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Kernel - </a:t>
            </a:r>
            <a:r>
              <a:rPr lang="en-US" dirty="0"/>
              <a:t>filter used to extract features from images.</a:t>
            </a:r>
          </a:p>
        </p:txBody>
      </p:sp>
      <p:pic>
        <p:nvPicPr>
          <p:cNvPr id="3" name="Picture 2">
            <a:extLst>
              <a:ext uri="{FF2B5EF4-FFF2-40B4-BE49-F238E27FC236}">
                <a16:creationId xmlns:a16="http://schemas.microsoft.com/office/drawing/2014/main" id="{143BCB4A-5E83-364B-B6C0-EA732C4F5A01}"/>
              </a:ext>
            </a:extLst>
          </p:cNvPr>
          <p:cNvPicPr>
            <a:picLocks noChangeAspect="1"/>
          </p:cNvPicPr>
          <p:nvPr/>
        </p:nvPicPr>
        <p:blipFill rotWithShape="1">
          <a:blip r:embed="rId3"/>
          <a:srcRect l="17471" t="14034" r="17507" b="13685"/>
          <a:stretch/>
        </p:blipFill>
        <p:spPr>
          <a:xfrm>
            <a:off x="6956150" y="2702393"/>
            <a:ext cx="5039333" cy="3501190"/>
          </a:xfrm>
          <a:prstGeom prst="rect">
            <a:avLst/>
          </a:prstGeom>
        </p:spPr>
      </p:pic>
    </p:spTree>
    <p:extLst>
      <p:ext uri="{BB962C8B-B14F-4D97-AF65-F5344CB8AC3E}">
        <p14:creationId xmlns:p14="http://schemas.microsoft.com/office/powerpoint/2010/main" val="1393668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Analogy</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0972800"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Reading a Book</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read from left to right</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Absorb information a word at a time</a:t>
            </a:r>
          </a:p>
          <a:p>
            <a:pPr marL="952485" lvl="1"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Kernels </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extract features from input image from moving left to right</a:t>
            </a:r>
          </a:p>
          <a:p>
            <a:pPr marL="952485" lvl="1" indent="-342900">
              <a:buFont typeface="Arial" panose="020B0604020202020204" pitchFamily="34" charset="0"/>
              <a:buChar char="•"/>
            </a:pPr>
            <a:r>
              <a:rPr lang="en-US" dirty="0"/>
              <a:t>extract features by a set of pixels at a time</a:t>
            </a:r>
            <a:endParaRPr lang="en-US" sz="2800" dirty="0">
              <a:latin typeface="Calibri" panose="020F0502020204030204" pitchFamily="34" charset="0"/>
              <a:cs typeface="Calibri" panose="020F0502020204030204" pitchFamily="34" charset="0"/>
            </a:endParaRPr>
          </a:p>
        </p:txBody>
      </p:sp>
      <p:pic>
        <p:nvPicPr>
          <p:cNvPr id="15362" name="Picture 2">
            <a:extLst>
              <a:ext uri="{FF2B5EF4-FFF2-40B4-BE49-F238E27FC236}">
                <a16:creationId xmlns:a16="http://schemas.microsoft.com/office/drawing/2014/main" id="{0DB5E31B-38D3-B84F-9099-9E4F91C6A1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947" t="14562" r="6281" b="22281"/>
          <a:stretch/>
        </p:blipFill>
        <p:spPr bwMode="auto">
          <a:xfrm>
            <a:off x="7850939" y="4367463"/>
            <a:ext cx="2748882" cy="15039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427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Using a Kernel</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1934" y="1337590"/>
            <a:ext cx="7298750" cy="1198989"/>
          </a:xfrm>
          <a:prstGeom prst="rect">
            <a:avLst/>
          </a:prstGeom>
          <a:noFill/>
          <a:ln>
            <a:noFill/>
          </a:ln>
        </p:spPr>
        <p:txBody>
          <a:bodyPr spcFirstLastPara="1" wrap="square" lIns="121900" tIns="121900" rIns="121900" bIns="121900" anchor="t" anchorCtr="0">
            <a:noAutofit/>
          </a:bodyPr>
          <a:lstStyle/>
          <a:p>
            <a:r>
              <a:rPr lang="en-US" dirty="0"/>
              <a:t>Blue 3x3 matrix represents input image</a:t>
            </a:r>
          </a:p>
          <a:p>
            <a:r>
              <a:rPr lang="en-US" dirty="0"/>
              <a:t>shaded square passing over it is the convolution kernel</a:t>
            </a:r>
          </a:p>
          <a:p>
            <a:endParaRPr lang="en-US" dirty="0"/>
          </a:p>
          <a:p>
            <a:r>
              <a:rPr lang="en-US" dirty="0"/>
              <a:t>The convolution kernel is a matrix of weights (the subscripts in the shaded square) that passes over a larger matrix.</a:t>
            </a:r>
          </a:p>
          <a:p>
            <a:endParaRPr lang="en-US" dirty="0"/>
          </a:p>
          <a:p>
            <a:r>
              <a:rPr lang="en-US" dirty="0"/>
              <a:t>Each weight is multiplied by the larger number it is shaded over. Then, all of the numbers in the shaded region (9, in this case), are summed, resulting in the green matrix on the right. This green matrix is called a feature map.</a:t>
            </a:r>
          </a:p>
        </p:txBody>
      </p:sp>
      <p:pic>
        <p:nvPicPr>
          <p:cNvPr id="5122" name="Picture 2">
            <a:extLst>
              <a:ext uri="{FF2B5EF4-FFF2-40B4-BE49-F238E27FC236}">
                <a16:creationId xmlns:a16="http://schemas.microsoft.com/office/drawing/2014/main" id="{1B0BE03C-893C-254C-B2AE-077A5E224B2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711" t="13695" r="8960" b="15325"/>
          <a:stretch/>
        </p:blipFill>
        <p:spPr bwMode="auto">
          <a:xfrm>
            <a:off x="8674769" y="1937085"/>
            <a:ext cx="3224464" cy="18288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2">
            <a:extLst>
              <a:ext uri="{FF2B5EF4-FFF2-40B4-BE49-F238E27FC236}">
                <a16:creationId xmlns:a16="http://schemas.microsoft.com/office/drawing/2014/main" id="{619BED4E-747C-8849-B0E3-9E789053E116}"/>
              </a:ext>
            </a:extLst>
          </p:cNvPr>
          <p:cNvGraphicFramePr>
            <a:graphicFrameLocks noGrp="1"/>
          </p:cNvGraphicFramePr>
          <p:nvPr>
            <p:extLst>
              <p:ext uri="{D42A27DB-BD31-4B8C-83A1-F6EECF244321}">
                <p14:modId xmlns:p14="http://schemas.microsoft.com/office/powerpoint/2010/main" val="3900574268"/>
              </p:ext>
            </p:extLst>
          </p:nvPr>
        </p:nvGraphicFramePr>
        <p:xfrm>
          <a:off x="9264316" y="4618819"/>
          <a:ext cx="2160963" cy="1371600"/>
        </p:xfrm>
        <a:graphic>
          <a:graphicData uri="http://schemas.openxmlformats.org/drawingml/2006/table">
            <a:tbl>
              <a:tblPr firstRow="1" bandRow="1">
                <a:tableStyleId>{2D5ABB26-0587-4C30-8999-92F81FD0307C}</a:tableStyleId>
              </a:tblPr>
              <a:tblGrid>
                <a:gridCol w="720321">
                  <a:extLst>
                    <a:ext uri="{9D8B030D-6E8A-4147-A177-3AD203B41FA5}">
                      <a16:colId xmlns:a16="http://schemas.microsoft.com/office/drawing/2014/main" val="3532226966"/>
                    </a:ext>
                  </a:extLst>
                </a:gridCol>
                <a:gridCol w="720321">
                  <a:extLst>
                    <a:ext uri="{9D8B030D-6E8A-4147-A177-3AD203B41FA5}">
                      <a16:colId xmlns:a16="http://schemas.microsoft.com/office/drawing/2014/main" val="2821371765"/>
                    </a:ext>
                  </a:extLst>
                </a:gridCol>
                <a:gridCol w="720321">
                  <a:extLst>
                    <a:ext uri="{9D8B030D-6E8A-4147-A177-3AD203B41FA5}">
                      <a16:colId xmlns:a16="http://schemas.microsoft.com/office/drawing/2014/main" val="3575916716"/>
                    </a:ext>
                  </a:extLst>
                </a:gridCol>
              </a:tblGrid>
              <a:tr h="421541">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503789"/>
                  </a:ext>
                </a:extLst>
              </a:tr>
              <a:tr h="421541">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4363247"/>
                  </a:ext>
                </a:extLst>
              </a:tr>
              <a:tr h="421541">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3544790"/>
                  </a:ext>
                </a:extLst>
              </a:tr>
            </a:tbl>
          </a:graphicData>
        </a:graphic>
      </p:graphicFrame>
      <p:sp>
        <p:nvSpPr>
          <p:cNvPr id="7" name="TextBox 6">
            <a:extLst>
              <a:ext uri="{FF2B5EF4-FFF2-40B4-BE49-F238E27FC236}">
                <a16:creationId xmlns:a16="http://schemas.microsoft.com/office/drawing/2014/main" id="{99E9C26A-80C5-3F4E-AF49-0EC0D350D090}"/>
              </a:ext>
            </a:extLst>
          </p:cNvPr>
          <p:cNvSpPr txBox="1"/>
          <p:nvPr/>
        </p:nvSpPr>
        <p:spPr>
          <a:xfrm>
            <a:off x="9602203" y="5990419"/>
            <a:ext cx="6093994" cy="276999"/>
          </a:xfrm>
          <a:prstGeom prst="rect">
            <a:avLst/>
          </a:prstGeom>
          <a:noFill/>
        </p:spPr>
        <p:txBody>
          <a:bodyPr wrap="square">
            <a:spAutoFit/>
          </a:bodyPr>
          <a:lstStyle/>
          <a:p>
            <a:r>
              <a:rPr lang="en-US" sz="1200" dirty="0"/>
              <a:t>filters</a:t>
            </a:r>
          </a:p>
        </p:txBody>
      </p:sp>
      <p:sp>
        <p:nvSpPr>
          <p:cNvPr id="4" name="U-Turn Arrow 3">
            <a:extLst>
              <a:ext uri="{FF2B5EF4-FFF2-40B4-BE49-F238E27FC236}">
                <a16:creationId xmlns:a16="http://schemas.microsoft.com/office/drawing/2014/main" id="{7E1FD99A-E754-D048-8C80-7D6570D20DA5}"/>
              </a:ext>
            </a:extLst>
          </p:cNvPr>
          <p:cNvSpPr/>
          <p:nvPr/>
        </p:nvSpPr>
        <p:spPr>
          <a:xfrm rot="10800000" flipH="1">
            <a:off x="10031837" y="3795176"/>
            <a:ext cx="1393442" cy="794351"/>
          </a:xfrm>
          <a:prstGeom prst="uturnArrow">
            <a:avLst>
              <a:gd name="adj1" fmla="val 2707"/>
              <a:gd name="adj2" fmla="val 18184"/>
              <a:gd name="adj3" fmla="val 25466"/>
              <a:gd name="adj4" fmla="val 38495"/>
              <a:gd name="adj5" fmla="val 10000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044875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Strides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Striding -&gt; Number of pixels by which kernel moves in either direction.</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Stride is [1,1]       								Stride is [2,2]</a:t>
            </a:r>
          </a:p>
          <a:p>
            <a:endParaRPr lang="en-US" dirty="0"/>
          </a:p>
          <a:p>
            <a:pPr marL="342900" indent="-342900">
              <a:buFont typeface="Arial" panose="020B0604020202020204" pitchFamily="34" charset="0"/>
              <a:buChar char="•"/>
            </a:pPr>
            <a:r>
              <a:rPr lang="en-US" dirty="0"/>
              <a:t>Larger the stride, the smaller the feature map </a:t>
            </a:r>
          </a:p>
        </p:txBody>
      </p:sp>
      <p:pic>
        <p:nvPicPr>
          <p:cNvPr id="17410" name="Picture 2">
            <a:extLst>
              <a:ext uri="{FF2B5EF4-FFF2-40B4-BE49-F238E27FC236}">
                <a16:creationId xmlns:a16="http://schemas.microsoft.com/office/drawing/2014/main" id="{C391A7FB-FDC0-4646-AE23-1EF85BE315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2263" y="2740421"/>
            <a:ext cx="3411769" cy="1995237"/>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a:extLst>
              <a:ext uri="{FF2B5EF4-FFF2-40B4-BE49-F238E27FC236}">
                <a16:creationId xmlns:a16="http://schemas.microsoft.com/office/drawing/2014/main" id="{F0EC1E3A-46E3-0946-82C0-9E00C05670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23483" y="2831449"/>
            <a:ext cx="2685382" cy="1724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59202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If we had many convolution kernels (meaning many feature maps) -&gt; data would have a lot of dimensions. </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Leads to overfitting. </a:t>
            </a:r>
          </a:p>
          <a:p>
            <a:endParaRPr lang="en-US" b="1" dirty="0">
              <a:solidFill>
                <a:srgbClr val="292929"/>
              </a:solidFill>
              <a:latin typeface="Calibri" panose="020F0502020204030204" pitchFamily="34" charset="0"/>
              <a:cs typeface="Calibri" panose="020F0502020204030204" pitchFamily="34" charset="0"/>
            </a:endParaRPr>
          </a:p>
          <a:p>
            <a:r>
              <a:rPr lang="en-US" b="1" dirty="0">
                <a:solidFill>
                  <a:srgbClr val="292929"/>
                </a:solidFill>
                <a:latin typeface="Calibri" panose="020F0502020204030204" pitchFamily="34" charset="0"/>
                <a:cs typeface="Calibri" panose="020F0502020204030204" pitchFamily="34" charset="0"/>
              </a:rPr>
              <a:t>Use pooling to reduce the dimensionality.</a:t>
            </a:r>
            <a:br>
              <a:rPr lang="en-US" dirty="0">
                <a:latin typeface="Calibri" panose="020F0502020204030204" pitchFamily="34" charset="0"/>
                <a:cs typeface="Calibri" panose="020F0502020204030204" pitchFamily="34" charset="0"/>
              </a:rPr>
            </a:b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484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Why Pooling: used to </a:t>
            </a:r>
            <a:r>
              <a:rPr lang="en-US" dirty="0">
                <a:latin typeface="Calibri" panose="020F0502020204030204" pitchFamily="34" charset="0"/>
                <a:cs typeface="Calibri" panose="020F0502020204030204" pitchFamily="34" charset="0"/>
              </a:rPr>
              <a:t>reduce the size of a feature map.</a:t>
            </a:r>
          </a:p>
          <a:p>
            <a:endParaRPr lang="en-US" dirty="0"/>
          </a:p>
          <a:p>
            <a:r>
              <a:rPr lang="en-US" dirty="0"/>
              <a:t>Moves n x n filter (i.e., 3x3 filter) over the features and takes one value determined over the input pixels.</a:t>
            </a:r>
          </a:p>
          <a:p>
            <a:endParaRPr lang="en-US" dirty="0"/>
          </a:p>
          <a:p>
            <a:r>
              <a:rPr lang="en-US" dirty="0"/>
              <a:t>Several ways of pooling </a:t>
            </a:r>
          </a:p>
          <a:p>
            <a:pPr marL="342900" indent="-342900">
              <a:buFontTx/>
              <a:buChar char="-"/>
            </a:pPr>
            <a:r>
              <a:rPr lang="en-US" dirty="0"/>
              <a:t>maximum of input pixels (</a:t>
            </a:r>
            <a:r>
              <a:rPr lang="en-US" b="1" dirty="0"/>
              <a:t>Max Pooling</a:t>
            </a:r>
            <a:r>
              <a:rPr lang="en-US" dirty="0"/>
              <a:t>)</a:t>
            </a:r>
          </a:p>
          <a:p>
            <a:pPr marL="342900" indent="-342900">
              <a:buFontTx/>
              <a:buChar char="-"/>
            </a:pPr>
            <a:r>
              <a:rPr lang="en-US" dirty="0"/>
              <a:t>sum of all values (Sum Pooling)</a:t>
            </a:r>
          </a:p>
          <a:p>
            <a:pPr marL="342900" indent="-342900">
              <a:buFontTx/>
              <a:buChar char="-"/>
            </a:pPr>
            <a:r>
              <a:rPr lang="en-US" dirty="0"/>
              <a:t>average of all values (Mean Pooling).</a:t>
            </a:r>
          </a:p>
          <a:p>
            <a:pPr marL="342900" indent="-342900">
              <a:buFontTx/>
              <a:buChar char="-"/>
            </a:pPr>
            <a:endParaRPr lang="en-US" dirty="0"/>
          </a:p>
          <a:p>
            <a:pPr marL="342900" indent="-342900">
              <a:buFontTx/>
              <a:buChar char="-"/>
            </a:pPr>
            <a:endParaRPr lang="en-US" dirty="0"/>
          </a:p>
          <a:p>
            <a:pPr marL="342900" indent="-342900">
              <a:buFontTx/>
              <a:buChar char="-"/>
            </a:pPr>
            <a:r>
              <a:rPr lang="en-US" dirty="0"/>
              <a:t>Most common – max pooling</a:t>
            </a:r>
          </a:p>
        </p:txBody>
      </p:sp>
      <p:pic>
        <p:nvPicPr>
          <p:cNvPr id="18434" name="Picture 2">
            <a:extLst>
              <a:ext uri="{FF2B5EF4-FFF2-40B4-BE49-F238E27FC236}">
                <a16:creationId xmlns:a16="http://schemas.microsoft.com/office/drawing/2014/main" id="{423D145C-1ADA-8D41-864E-AE3465C912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59" t="10468" r="6666" b="24035"/>
          <a:stretch/>
        </p:blipFill>
        <p:spPr bwMode="auto">
          <a:xfrm>
            <a:off x="6400799" y="3513221"/>
            <a:ext cx="5599476" cy="2242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33111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blue matrix is a feature map</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purple matrix slides over blue feature map</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kernel doesn’t have weights — it selects the largest numbers in the feature map, seen in the matrix at the right</a:t>
            </a: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3148" y="3971884"/>
            <a:ext cx="4186989" cy="1863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15599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 contd..</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Size of feature maps reduced after going through the max pooling layer.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output is passed into another convolution layer and max pooling layer, and another and so on.</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Number </a:t>
            </a:r>
            <a:r>
              <a:rPr lang="en-US" b="1" dirty="0">
                <a:latin typeface="Calibri" panose="020F0502020204030204" pitchFamily="34" charset="0"/>
                <a:cs typeface="Calibri" panose="020F0502020204030204" pitchFamily="34" charset="0"/>
              </a:rPr>
              <a:t>of layers depend on complexity and abundance of data.</a:t>
            </a:r>
            <a:endParaRPr lang="en-US" dirty="0">
              <a:latin typeface="Calibri" panose="020F0502020204030204" pitchFamily="34" charset="0"/>
              <a:cs typeface="Calibri" panose="020F0502020204030204" pitchFamily="34" charset="0"/>
            </a:endParaRP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7525" y="4117580"/>
            <a:ext cx="4811295" cy="2141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3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Example of inputs mapped to outputs</a:t>
            </a:r>
            <a:endParaRPr sz="4000" dirty="0">
              <a:solidFill>
                <a:srgbClr val="E56618"/>
              </a:solidFill>
              <a:latin typeface="Calibri" panose="020F0502020204030204" pitchFamily="34" charset="0"/>
              <a:cs typeface="Calibri" panose="020F0502020204030204" pitchFamily="34" charset="0"/>
            </a:endParaRPr>
          </a:p>
        </p:txBody>
      </p:sp>
      <p:pic>
        <p:nvPicPr>
          <p:cNvPr id="26626" name="Picture 2">
            <a:extLst>
              <a:ext uri="{FF2B5EF4-FFF2-40B4-BE49-F238E27FC236}">
                <a16:creationId xmlns:a16="http://schemas.microsoft.com/office/drawing/2014/main" id="{E42383DF-3869-A548-B552-272251CE22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64581" y="1640983"/>
            <a:ext cx="5462838" cy="4520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6185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 contd..</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After the last max pooling layer -&gt; matrix is flattened</a:t>
            </a: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Used as input into a fully connected layer</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I</a:t>
            </a:r>
            <a:r>
              <a:rPr lang="en-US" b="1" dirty="0">
                <a:latin typeface="Calibri" panose="020F0502020204030204" pitchFamily="34" charset="0"/>
                <a:cs typeface="Calibri" panose="020F0502020204030204" pitchFamily="34" charset="0"/>
              </a:rPr>
              <a:t>mperative that you know dimensions of your data after last max pooling layer</a:t>
            </a:r>
            <a:endParaRPr lang="en-US" dirty="0">
              <a:latin typeface="Calibri" panose="020F0502020204030204" pitchFamily="34" charset="0"/>
              <a:cs typeface="Calibri" panose="020F0502020204030204" pitchFamily="34" charset="0"/>
            </a:endParaRP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4862" y="3418431"/>
            <a:ext cx="4811295" cy="2141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7060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78546" y="2755619"/>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Training</a:t>
            </a:r>
            <a:br>
              <a:rPr lang="en-US" sz="4000" b="1" dirty="0">
                <a:solidFill>
                  <a:srgbClr val="E46102"/>
                </a:solidFill>
              </a:rPr>
            </a:br>
            <a:r>
              <a:rPr lang="en-US" sz="4000" b="1" dirty="0">
                <a:solidFill>
                  <a:srgbClr val="E46102"/>
                </a:solidFill>
              </a:rPr>
              <a:t>Convolutional Neural Networks (CNNs)</a:t>
            </a:r>
            <a:endParaRPr sz="4000" b="1" dirty="0">
              <a:solidFill>
                <a:srgbClr val="E46102"/>
              </a:solidFill>
            </a:endParaRPr>
          </a:p>
        </p:txBody>
      </p:sp>
    </p:spTree>
    <p:extLst>
      <p:ext uri="{BB962C8B-B14F-4D97-AF65-F5344CB8AC3E}">
        <p14:creationId xmlns:p14="http://schemas.microsoft.com/office/powerpoint/2010/main" val="14646871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Activation Function </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7358908" cy="432997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An activation function is used after the convolutional layer, usually </a:t>
            </a:r>
            <a:r>
              <a:rPr lang="en-US" dirty="0" err="1"/>
              <a:t>ReLU</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err="1"/>
              <a:t>ReLU</a:t>
            </a:r>
            <a:r>
              <a:rPr lang="en-US" dirty="0"/>
              <a:t> is the most commonly used activation function in CNNs. </a:t>
            </a:r>
          </a:p>
        </p:txBody>
      </p:sp>
      <p:pic>
        <p:nvPicPr>
          <p:cNvPr id="7172" name="Picture 4">
            <a:extLst>
              <a:ext uri="{FF2B5EF4-FFF2-40B4-BE49-F238E27FC236}">
                <a16:creationId xmlns:a16="http://schemas.microsoft.com/office/drawing/2014/main" id="{528E45A6-B3FE-B242-8EDB-F8DDFDAB2A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6073" y="2156995"/>
            <a:ext cx="4533900" cy="353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1425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Padding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t>When we create a convolutional layer, the kernel cannot always perfectly overlay the edges or corners of images. Padding allows us to control the spatial size of the output volumes.</a:t>
            </a:r>
          </a:p>
        </p:txBody>
      </p:sp>
    </p:spTree>
    <p:extLst>
      <p:ext uri="{BB962C8B-B14F-4D97-AF65-F5344CB8AC3E}">
        <p14:creationId xmlns:p14="http://schemas.microsoft.com/office/powerpoint/2010/main" val="35203283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Prediction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After many kernels and pooling -&gt; Prediction</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Algorithm can now detect features -&gt; eyes, ears, scales, …</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Flattening comes into picture now.</a:t>
            </a:r>
          </a:p>
        </p:txBody>
      </p:sp>
      <p:pic>
        <p:nvPicPr>
          <p:cNvPr id="20482" name="Picture 2">
            <a:extLst>
              <a:ext uri="{FF2B5EF4-FFF2-40B4-BE49-F238E27FC236}">
                <a16:creationId xmlns:a16="http://schemas.microsoft.com/office/drawing/2014/main" id="{AB9AFAAD-EA45-A242-B2A3-5150182A67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225" t="3333" r="10160" b="4387"/>
          <a:stretch/>
        </p:blipFill>
        <p:spPr bwMode="auto">
          <a:xfrm>
            <a:off x="6569241" y="2740421"/>
            <a:ext cx="3501190" cy="3186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69700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Prediction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After flattening - &gt; feature map passed through NN.</a:t>
            </a:r>
          </a:p>
          <a:p>
            <a:endParaRPr lang="en-US" dirty="0">
              <a:solidFill>
                <a:srgbClr val="292929"/>
              </a:solidFill>
              <a:latin typeface="Calibri" panose="020F0502020204030204" pitchFamily="34" charset="0"/>
              <a:cs typeface="Calibri" panose="020F0502020204030204" pitchFamily="34" charset="0"/>
            </a:endParaRPr>
          </a:p>
          <a:p>
            <a:endParaRPr lang="en-US" dirty="0">
              <a:solidFill>
                <a:srgbClr val="292929"/>
              </a:solidFill>
              <a:latin typeface="Calibri" panose="020F0502020204030204" pitchFamily="34" charset="0"/>
              <a:cs typeface="Calibri" panose="020F0502020204030204" pitchFamily="34" charset="0"/>
            </a:endParaRPr>
          </a:p>
        </p:txBody>
      </p:sp>
      <p:pic>
        <p:nvPicPr>
          <p:cNvPr id="22530" name="Picture 2">
            <a:extLst>
              <a:ext uri="{FF2B5EF4-FFF2-40B4-BE49-F238E27FC236}">
                <a16:creationId xmlns:a16="http://schemas.microsoft.com/office/drawing/2014/main" id="{150510D8-F09C-9342-A28B-A5CB711523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4567" y="3188369"/>
            <a:ext cx="5128870" cy="2333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02595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Summary</a:t>
            </a:r>
            <a:endParaRPr sz="4000" dirty="0">
              <a:solidFill>
                <a:srgbClr val="E56618"/>
              </a:solidFill>
              <a:latin typeface="Calibri" panose="020F0502020204030204" pitchFamily="34" charset="0"/>
              <a:cs typeface="Calibri" panose="020F0502020204030204" pitchFamily="34" charset="0"/>
            </a:endParaRPr>
          </a:p>
        </p:txBody>
      </p:sp>
      <p:pic>
        <p:nvPicPr>
          <p:cNvPr id="24578" name="Picture 2">
            <a:extLst>
              <a:ext uri="{FF2B5EF4-FFF2-40B4-BE49-F238E27FC236}">
                <a16:creationId xmlns:a16="http://schemas.microsoft.com/office/drawing/2014/main" id="{C3E2160B-7C8B-E347-8BD7-8A929077E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3828" y="2535489"/>
            <a:ext cx="8199214" cy="2770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1603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760716" y="3104356"/>
            <a:ext cx="10972800" cy="649287"/>
          </a:xfrm>
          <a:prstGeom prst="rect">
            <a:avLst/>
          </a:prstGeom>
          <a:ln>
            <a:noFill/>
          </a:ln>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Coding</a:t>
            </a:r>
          </a:p>
        </p:txBody>
      </p:sp>
    </p:spTree>
    <p:extLst>
      <p:ext uri="{BB962C8B-B14F-4D97-AF65-F5344CB8AC3E}">
        <p14:creationId xmlns:p14="http://schemas.microsoft.com/office/powerpoint/2010/main" val="2706365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latin typeface="Calibri" panose="020F0502020204030204" pitchFamily="34" charset="0"/>
                <a:cs typeface="Calibri" panose="020F0502020204030204" pitchFamily="34" charset="0"/>
              </a:rPr>
              <a:t>Motivation</a:t>
            </a:r>
            <a:endParaRPr sz="4000" dirty="0">
              <a:solidFill>
                <a:srgbClr val="E46102"/>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4832277" cy="4848255"/>
          </a:xfrm>
          <a:prstGeom prst="rect">
            <a:avLst/>
          </a:prstGeom>
          <a:noFill/>
          <a:ln>
            <a:noFill/>
          </a:ln>
        </p:spPr>
        <p:txBody>
          <a:bodyPr spcFirstLastPara="1" wrap="square" lIns="121900" tIns="121900" rIns="121900" bIns="121900" anchor="t" anchorCtr="0">
            <a:noAutofit/>
          </a:bodyPr>
          <a:lstStyle/>
          <a:p>
            <a:r>
              <a:rPr lang="en-US" dirty="0"/>
              <a:t>Example – Detecting objects say, for Self Driving Cars</a:t>
            </a:r>
          </a:p>
        </p:txBody>
      </p:sp>
      <p:pic>
        <p:nvPicPr>
          <p:cNvPr id="13320" name="Picture 8">
            <a:extLst>
              <a:ext uri="{FF2B5EF4-FFF2-40B4-BE49-F238E27FC236}">
                <a16:creationId xmlns:a16="http://schemas.microsoft.com/office/drawing/2014/main" id="{25B5EED1-B4CE-674C-8990-8D1DE1C91F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6873" y="1998962"/>
            <a:ext cx="6193088" cy="4162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0410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Convolutional Neural Networks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8788" y="2046758"/>
            <a:ext cx="11229570" cy="411432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Most computer vision algorithms use something called a convolution neural network, or CNN.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CNN is a model used in machine learning to extract features, like texture and edges, from spatial data.</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a:t>
            </a:r>
            <a:r>
              <a:rPr lang="en-US" b="1" dirty="0"/>
              <a:t>convolution</a:t>
            </a:r>
            <a:r>
              <a:rPr lang="en-US" dirty="0"/>
              <a:t> is a process of extracting features from an image by altering the picture.</a:t>
            </a:r>
          </a:p>
        </p:txBody>
      </p:sp>
    </p:spTree>
    <p:extLst>
      <p:ext uri="{BB962C8B-B14F-4D97-AF65-F5344CB8AC3E}">
        <p14:creationId xmlns:p14="http://schemas.microsoft.com/office/powerpoint/2010/main" val="3092312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Convolutional Neural Networks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Complex visual tasks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Power image search services</a:t>
            </a:r>
          </a:p>
          <a:p>
            <a:pPr marL="952485" lvl="1" indent="-342900">
              <a:buFont typeface="Arial" panose="020B0604020202020204" pitchFamily="34" charset="0"/>
              <a:buChar char="•"/>
            </a:pPr>
            <a:r>
              <a:rPr lang="en-US" dirty="0"/>
              <a:t>self-driving cars</a:t>
            </a:r>
          </a:p>
          <a:p>
            <a:pPr marL="952485" lvl="1" indent="-342900">
              <a:buFont typeface="Arial" panose="020B0604020202020204" pitchFamily="34" charset="0"/>
              <a:buChar char="•"/>
            </a:pPr>
            <a:r>
              <a:rPr lang="en-US" dirty="0"/>
              <a:t>automatic video classification systems</a:t>
            </a:r>
          </a:p>
          <a:p>
            <a:pPr marL="342900" indent="-342900">
              <a:buFontTx/>
              <a:buChar char="-"/>
            </a:pPr>
            <a:endParaRPr lang="en-US" dirty="0"/>
          </a:p>
          <a:p>
            <a:pPr marL="342900" indent="-342900">
              <a:buFontTx/>
              <a:buChar char="-"/>
            </a:pPr>
            <a:r>
              <a:rPr lang="en-US" dirty="0"/>
              <a:t>Not restricted to visual perception</a:t>
            </a:r>
          </a:p>
          <a:p>
            <a:pPr marL="952485" lvl="1" indent="-342900">
              <a:buFont typeface="Arial" panose="020B0604020202020204" pitchFamily="34" charset="0"/>
              <a:buChar char="•"/>
            </a:pPr>
            <a:r>
              <a:rPr lang="en-US" i="1" dirty="0"/>
              <a:t>voice recognition</a:t>
            </a:r>
          </a:p>
          <a:p>
            <a:pPr marL="952485" lvl="1" indent="-342900">
              <a:buFont typeface="Arial" panose="020B0604020202020204" pitchFamily="34" charset="0"/>
              <a:buChar char="•"/>
            </a:pPr>
            <a:r>
              <a:rPr lang="en-US" i="1" dirty="0"/>
              <a:t>natural language processing </a:t>
            </a:r>
            <a:r>
              <a:rPr lang="en-US" dirty="0"/>
              <a:t>(NLP)</a:t>
            </a:r>
          </a:p>
          <a:p>
            <a:pPr marL="952485" lvl="1"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We will focus on visual applications – image classification </a:t>
            </a:r>
          </a:p>
        </p:txBody>
      </p:sp>
    </p:spTree>
    <p:extLst>
      <p:ext uri="{BB962C8B-B14F-4D97-AF65-F5344CB8AC3E}">
        <p14:creationId xmlns:p14="http://schemas.microsoft.com/office/powerpoint/2010/main" val="2594499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Basic Layout of a CNN</a:t>
            </a: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CNNs learn from inputs</a:t>
            </a:r>
          </a:p>
          <a:p>
            <a:pPr marL="952485" lvl="1" indent="-342900">
              <a:buFont typeface="Arial" panose="020B0604020202020204" pitchFamily="34" charset="0"/>
              <a:buChar char="•"/>
            </a:pPr>
            <a:r>
              <a:rPr lang="en-US" dirty="0"/>
              <a:t>adjusting parameters (weights and biases) to make an accurate prediction. </a:t>
            </a:r>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lgn="ctr"/>
            <a:r>
              <a:rPr lang="en-US" b="1" dirty="0">
                <a:solidFill>
                  <a:srgbClr val="E56618"/>
                </a:solidFill>
              </a:rPr>
              <a:t>Can extract features from images</a:t>
            </a:r>
            <a:endParaRPr lang="en-US" dirty="0">
              <a:solidFill>
                <a:srgbClr val="E56618"/>
              </a:solidFill>
            </a:endParaRPr>
          </a:p>
        </p:txBody>
      </p:sp>
      <p:pic>
        <p:nvPicPr>
          <p:cNvPr id="1028" name="Picture 4">
            <a:extLst>
              <a:ext uri="{FF2B5EF4-FFF2-40B4-BE49-F238E27FC236}">
                <a16:creationId xmlns:a16="http://schemas.microsoft.com/office/drawing/2014/main" id="{59773D35-249E-A840-BB2E-DDD128061B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8088" y="2620951"/>
            <a:ext cx="5634038" cy="231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8352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Example of using a CNN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8788" y="2034727"/>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Example : Object to be detected is a car</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Normal feedforward neural network – flatten image into feature vector</a:t>
            </a:r>
          </a:p>
          <a:p>
            <a:pPr marL="342900" indent="-342900">
              <a:buFont typeface="Arial" panose="020B0604020202020204" pitchFamily="34" charset="0"/>
              <a:buChar char="•"/>
            </a:pPr>
            <a:endParaRPr lang="en-US" b="1"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CNNs treat images like matrices as they exist</a:t>
            </a:r>
          </a:p>
          <a:p>
            <a:pPr marL="952485" lvl="1"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extract spatial features from them - texture, edges depth</a:t>
            </a:r>
          </a:p>
          <a:p>
            <a:pPr marL="342900" indent="-342900">
              <a:buFont typeface="Arial" panose="020B0604020202020204" pitchFamily="34" charset="0"/>
              <a:buChar char="•"/>
            </a:pPr>
            <a:endParaRPr lang="en-US" b="1"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HOW?</a:t>
            </a:r>
          </a:p>
          <a:p>
            <a:pPr marL="952485" lvl="1"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by using convolutional layers and pooling</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65003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6">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Working of Convolutional Layers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Consider convolutional layer as set of feature maps</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Each layer applies a </a:t>
            </a:r>
            <a:r>
              <a:rPr lang="en-US" sz="2800" u="sng" dirty="0">
                <a:latin typeface="Calibri" panose="020F0502020204030204" pitchFamily="34" charset="0"/>
                <a:cs typeface="Calibri" panose="020F0502020204030204" pitchFamily="34" charset="0"/>
              </a:rPr>
              <a:t>series of image filters</a:t>
            </a:r>
            <a:r>
              <a:rPr lang="en-US" sz="2800" dirty="0">
                <a:latin typeface="Calibri" panose="020F0502020204030204" pitchFamily="34" charset="0"/>
                <a:cs typeface="Calibri" panose="020F0502020204030204" pitchFamily="34" charset="0"/>
              </a:rPr>
              <a:t> to an input image represented as a matrix</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Resulting filter image (output of that CL) , or feature maps, have different appearances, as they extracted different features.</a:t>
            </a:r>
          </a:p>
          <a:p>
            <a:endParaRPr lang="en-US" sz="2800" dirty="0">
              <a:latin typeface="Calibri" panose="020F0502020204030204" pitchFamily="34" charset="0"/>
              <a:cs typeface="Calibri" panose="020F0502020204030204" pitchFamily="34" charset="0"/>
            </a:endParaRPr>
          </a:p>
          <a:p>
            <a:pPr algn="ctr"/>
            <a:r>
              <a:rPr lang="en-US" sz="2800" b="1" dirty="0">
                <a:solidFill>
                  <a:srgbClr val="E56618"/>
                </a:solidFill>
                <a:latin typeface="Calibri" panose="020F0502020204030204" pitchFamily="34" charset="0"/>
                <a:cs typeface="Calibri" panose="020F0502020204030204" pitchFamily="34" charset="0"/>
              </a:rPr>
              <a:t>These image filters are called convolutional kernels.</a:t>
            </a:r>
            <a:endParaRPr lang="en-US" sz="2800" dirty="0">
              <a:solidFill>
                <a:srgbClr val="E56618"/>
              </a:solidFill>
              <a:latin typeface="Calibri" panose="020F0502020204030204" pitchFamily="34" charset="0"/>
              <a:cs typeface="Calibri" panose="020F0502020204030204" pitchFamily="34" charset="0"/>
            </a:endParaRPr>
          </a:p>
          <a:p>
            <a:endParaRPr lang="en-US" sz="2800" dirty="0">
              <a:latin typeface="Calibri" panose="020F0502020204030204" pitchFamily="34" charset="0"/>
              <a:cs typeface="Calibri" panose="020F0502020204030204" pitchFamily="34" charset="0"/>
            </a:endParaRPr>
          </a:p>
        </p:txBody>
      </p:sp>
      <p:pic>
        <p:nvPicPr>
          <p:cNvPr id="1026" name="Picture 2">
            <a:extLst>
              <a:ext uri="{FF2B5EF4-FFF2-40B4-BE49-F238E27FC236}">
                <a16:creationId xmlns:a16="http://schemas.microsoft.com/office/drawing/2014/main" id="{1623C361-785B-9C24-448F-D86F95008A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8915" y="4805383"/>
            <a:ext cx="4254170" cy="1851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7612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Role of a Convolutional Layer</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6312161"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Role of CL: detect patterns</a:t>
            </a:r>
            <a:br>
              <a:rPr lang="en-US" sz="2800" dirty="0"/>
            </a:b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Use filters (one or more) for each layer</a:t>
            </a:r>
          </a:p>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Patterns are edges, shapes</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geometric shapes easier and are detected in previous layers.</a:t>
            </a:r>
          </a:p>
        </p:txBody>
      </p:sp>
      <p:pic>
        <p:nvPicPr>
          <p:cNvPr id="3" name="Picture 2">
            <a:extLst>
              <a:ext uri="{FF2B5EF4-FFF2-40B4-BE49-F238E27FC236}">
                <a16:creationId xmlns:a16="http://schemas.microsoft.com/office/drawing/2014/main" id="{143BCB4A-5E83-364B-B6C0-EA732C4F5A01}"/>
              </a:ext>
            </a:extLst>
          </p:cNvPr>
          <p:cNvPicPr>
            <a:picLocks noChangeAspect="1"/>
          </p:cNvPicPr>
          <p:nvPr/>
        </p:nvPicPr>
        <p:blipFill rotWithShape="1">
          <a:blip r:embed="rId3"/>
          <a:srcRect l="17471" t="14034" r="17507" b="13685"/>
          <a:stretch/>
        </p:blipFill>
        <p:spPr>
          <a:xfrm>
            <a:off x="6956150" y="2702393"/>
            <a:ext cx="5039333" cy="3501190"/>
          </a:xfrm>
          <a:prstGeom prst="rect">
            <a:avLst/>
          </a:prstGeom>
        </p:spPr>
      </p:pic>
    </p:spTree>
    <p:extLst>
      <p:ext uri="{BB962C8B-B14F-4D97-AF65-F5344CB8AC3E}">
        <p14:creationId xmlns:p14="http://schemas.microsoft.com/office/powerpoint/2010/main" val="259759360"/>
      </p:ext>
    </p:extLst>
  </p:cSld>
  <p:clrMapOvr>
    <a:masterClrMapping/>
  </p:clrMapOvr>
</p:sld>
</file>

<file path=ppt/theme/theme1.xml><?xml version="1.0" encoding="utf-8"?>
<a:theme xmlns:a="http://schemas.openxmlformats.org/drawingml/2006/main" name="RIT">
  <a:themeElements>
    <a:clrScheme name="RIT">
      <a:dk1>
        <a:srgbClr val="000000"/>
      </a:dk1>
      <a:lt1>
        <a:srgbClr val="FFFFFF"/>
      </a:lt1>
      <a:dk2>
        <a:srgbClr val="6F706F"/>
      </a:dk2>
      <a:lt2>
        <a:srgbClr val="E7E6E6"/>
      </a:lt2>
      <a:accent1>
        <a:srgbClr val="F66900"/>
      </a:accent1>
      <a:accent2>
        <a:srgbClr val="F6BD00"/>
      </a:accent2>
      <a:accent3>
        <a:srgbClr val="C4D500"/>
      </a:accent3>
      <a:accent4>
        <a:srgbClr val="009CBD"/>
      </a:accent4>
      <a:accent5>
        <a:srgbClr val="7D54C7"/>
      </a:accent5>
      <a:accent6>
        <a:srgbClr val="70AD47"/>
      </a:accent6>
      <a:hlink>
        <a:srgbClr val="D64900"/>
      </a:hlink>
      <a:folHlink>
        <a:srgbClr val="71747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4" id="{BC559B7F-5DC3-E543-A3A8-5AA8B90A05FC}" vid="{D2BAAE57-954A-1441-87A4-7CD5FC7700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13926</TotalTime>
  <Words>2652</Words>
  <Application>Microsoft Macintosh PowerPoint</Application>
  <PresentationFormat>Widescreen</PresentationFormat>
  <Paragraphs>223</Paragraphs>
  <Slides>25</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MS Gothic</vt:lpstr>
      <vt:lpstr>Arial</vt:lpstr>
      <vt:lpstr>Calibri</vt:lpstr>
      <vt:lpstr>Georgia</vt:lpstr>
      <vt:lpstr>System Font Regular</vt:lpstr>
      <vt:lpstr>Wingdings</vt:lpstr>
      <vt:lpstr>RIT</vt:lpstr>
      <vt:lpstr>PowerPoint Presentation</vt:lpstr>
      <vt:lpstr>Training Convolutional Neural Networks (CNNs)</vt:lpstr>
      <vt:lpstr>Motivation</vt:lpstr>
      <vt:lpstr>Convolutional Neural Networks</vt:lpstr>
      <vt:lpstr>Convolutional Neural Networks</vt:lpstr>
      <vt:lpstr>Basic Layout of a CNN</vt:lpstr>
      <vt:lpstr>Example of using a CNN</vt:lpstr>
      <vt:lpstr>Working of Convolutional Layers</vt:lpstr>
      <vt:lpstr>Role of a Convolutional Layer</vt:lpstr>
      <vt:lpstr>Role of a Convolutional Layer</vt:lpstr>
      <vt:lpstr>Analogy</vt:lpstr>
      <vt:lpstr>Using a Kernel</vt:lpstr>
      <vt:lpstr>Strides</vt:lpstr>
      <vt:lpstr>Pooling</vt:lpstr>
      <vt:lpstr>Pooling</vt:lpstr>
      <vt:lpstr>Max Pooling</vt:lpstr>
      <vt:lpstr>Max Pooling contd..</vt:lpstr>
      <vt:lpstr>Example of inputs mapped to outputs</vt:lpstr>
      <vt:lpstr>Max Pooling contd..</vt:lpstr>
      <vt:lpstr>Activation Function </vt:lpstr>
      <vt:lpstr>Padding</vt:lpstr>
      <vt:lpstr>Prediction</vt:lpstr>
      <vt:lpstr>Prediction</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ChangeThisNameLater</dc:creator>
  <cp:lastModifiedBy>Microsoft Office User</cp:lastModifiedBy>
  <cp:revision>1339</cp:revision>
  <cp:lastPrinted>2018-04-25T02:50:23Z</cp:lastPrinted>
  <dcterms:created xsi:type="dcterms:W3CDTF">2021-08-24T04:52:52Z</dcterms:created>
  <dcterms:modified xsi:type="dcterms:W3CDTF">2022-11-17T11:13:34Z</dcterms:modified>
</cp:coreProperties>
</file>

<file path=docProps/thumbnail.jpeg>
</file>